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71" r:id="rId3"/>
    <p:sldMasterId id="2147483663" r:id="rId4"/>
    <p:sldMasterId id="2147483981" r:id="rId5"/>
  </p:sldMasterIdLst>
  <p:notesMasterIdLst>
    <p:notesMasterId r:id="rId52"/>
  </p:notesMasterIdLst>
  <p:handoutMasterIdLst>
    <p:handoutMasterId r:id="rId53"/>
  </p:handoutMasterIdLst>
  <p:sldIdLst>
    <p:sldId id="258" r:id="rId6"/>
    <p:sldId id="257" r:id="rId7"/>
    <p:sldId id="259" r:id="rId8"/>
    <p:sldId id="286" r:id="rId9"/>
    <p:sldId id="287" r:id="rId10"/>
    <p:sldId id="260" r:id="rId11"/>
    <p:sldId id="288" r:id="rId12"/>
    <p:sldId id="261" r:id="rId13"/>
    <p:sldId id="262" r:id="rId14"/>
    <p:sldId id="289" r:id="rId15"/>
    <p:sldId id="263" r:id="rId16"/>
    <p:sldId id="264" r:id="rId17"/>
    <p:sldId id="265" r:id="rId18"/>
    <p:sldId id="290" r:id="rId19"/>
    <p:sldId id="266" r:id="rId20"/>
    <p:sldId id="291" r:id="rId21"/>
    <p:sldId id="267" r:id="rId22"/>
    <p:sldId id="268" r:id="rId23"/>
    <p:sldId id="269" r:id="rId24"/>
    <p:sldId id="292" r:id="rId25"/>
    <p:sldId id="270" r:id="rId26"/>
    <p:sldId id="271" r:id="rId27"/>
    <p:sldId id="272" r:id="rId28"/>
    <p:sldId id="293" r:id="rId29"/>
    <p:sldId id="273" r:id="rId30"/>
    <p:sldId id="274" r:id="rId31"/>
    <p:sldId id="294" r:id="rId32"/>
    <p:sldId id="296" r:id="rId33"/>
    <p:sldId id="275" r:id="rId34"/>
    <p:sldId id="295" r:id="rId35"/>
    <p:sldId id="276" r:id="rId36"/>
    <p:sldId id="297" r:id="rId37"/>
    <p:sldId id="277" r:id="rId38"/>
    <p:sldId id="278" r:id="rId39"/>
    <p:sldId id="279" r:id="rId40"/>
    <p:sldId id="280" r:id="rId41"/>
    <p:sldId id="281" r:id="rId42"/>
    <p:sldId id="298" r:id="rId43"/>
    <p:sldId id="299" r:id="rId44"/>
    <p:sldId id="282" r:id="rId45"/>
    <p:sldId id="283" r:id="rId46"/>
    <p:sldId id="300" r:id="rId47"/>
    <p:sldId id="302" r:id="rId48"/>
    <p:sldId id="284" r:id="rId49"/>
    <p:sldId id="301" r:id="rId50"/>
    <p:sldId id="285" r:id="rId51"/>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Basic Safety 00101-15" id="{8EB93200-3623-1E4F-ADF9-63F1822C47AF}">
          <p14:sldIdLst>
            <p14:sldId id="258"/>
          </p14:sldIdLst>
        </p14:section>
        <p14:section name="Session 4: PPE and Plant Safety" id="{4639B507-9B48-E943-9096-72ADDCCB773A}">
          <p14:sldIdLst>
            <p14:sldId id="257"/>
            <p14:sldId id="259"/>
            <p14:sldId id="286"/>
            <p14:sldId id="287"/>
          </p14:sldIdLst>
        </p14:section>
        <p14:section name="Section 5.1.0" id="{A8712C9C-B5FA-F840-A05D-186E5AF604E6}">
          <p14:sldIdLst>
            <p14:sldId id="260"/>
            <p14:sldId id="288"/>
          </p14:sldIdLst>
        </p14:section>
        <p14:section name="Section 5.1.1" id="{ACA70875-EE38-D248-A035-756F83374F22}">
          <p14:sldIdLst>
            <p14:sldId id="261"/>
          </p14:sldIdLst>
        </p14:section>
        <p14:section name="Section 5.1.2" id="{CDC09B1A-9F01-634F-92E0-C54207C9C07A}">
          <p14:sldIdLst>
            <p14:sldId id="262"/>
            <p14:sldId id="289"/>
          </p14:sldIdLst>
        </p14:section>
        <p14:section name="Section 5.1.3" id="{00C78BB8-CDD8-4940-8F7D-08BC163175FD}">
          <p14:sldIdLst>
            <p14:sldId id="263"/>
          </p14:sldIdLst>
        </p14:section>
        <p14:section name="Section 5.1.4" id="{88B51AF9-DF28-B04D-9BAB-58DE803D6135}">
          <p14:sldIdLst>
            <p14:sldId id="264"/>
          </p14:sldIdLst>
        </p14:section>
        <p14:section name="Section 5.1.5" id="{EAA4D98F-D2F2-3047-8F14-13A2E9D785B0}">
          <p14:sldIdLst>
            <p14:sldId id="265"/>
            <p14:sldId id="290"/>
          </p14:sldIdLst>
        </p14:section>
        <p14:section name="Section 5.2.0" id="{87CD5719-F611-384A-A564-AB440594280C}">
          <p14:sldIdLst>
            <p14:sldId id="266"/>
            <p14:sldId id="291"/>
          </p14:sldIdLst>
        </p14:section>
        <p14:section name="Sections 5.2.1-5.2.3" id="{DEF94DB8-4EC6-664E-B87D-EDB30FC56953}">
          <p14:sldIdLst>
            <p14:sldId id="267"/>
          </p14:sldIdLst>
        </p14:section>
        <p14:section name="Laboratory" id="{C089EA67-DA42-FC4D-94EE-D942202E047E}">
          <p14:sldIdLst>
            <p14:sldId id="268"/>
          </p14:sldIdLst>
        </p14:section>
        <p14:section name="Section 6.1.0" id="{89E0C9B7-373C-894B-8820-76E3DE08EBD9}">
          <p14:sldIdLst>
            <p14:sldId id="269"/>
          </p14:sldIdLst>
        </p14:section>
        <p14:section name="Sections 6.1.1-6.1.2" id="{90F2515A-1823-EA4E-A09F-BACE176A284C}">
          <p14:sldIdLst>
            <p14:sldId id="292"/>
            <p14:sldId id="270"/>
          </p14:sldIdLst>
        </p14:section>
        <p14:section name="Section 6.1.3" id="{930797D9-3845-D94B-80E4-91307D1BFEB0}">
          <p14:sldIdLst>
            <p14:sldId id="271"/>
          </p14:sldIdLst>
        </p14:section>
        <p14:section name="Section 6.1.4" id="{65CACB12-5219-7E46-A807-010A54F55E25}">
          <p14:sldIdLst>
            <p14:sldId id="272"/>
            <p14:sldId id="293"/>
          </p14:sldIdLst>
        </p14:section>
        <p14:section name="Sections 6.1.5-6.1.6" id="{A1D8B4A2-3DCC-6A49-9288-A46B1D2B21D2}">
          <p14:sldIdLst>
            <p14:sldId id="273"/>
          </p14:sldIdLst>
        </p14:section>
        <p14:section name="Sections 6.2.0-6.2.4" id="{3198FB2F-4654-F043-B469-155247388F78}">
          <p14:sldIdLst>
            <p14:sldId id="274"/>
            <p14:sldId id="294"/>
          </p14:sldIdLst>
        </p14:section>
        <p14:section name="Sections 6.2.5-6.2.7" id="{384266C5-7311-3046-A4CB-4C0D22F929D8}">
          <p14:sldIdLst>
            <p14:sldId id="296"/>
            <p14:sldId id="275"/>
            <p14:sldId id="295"/>
          </p14:sldIdLst>
        </p14:section>
        <p14:section name="Section 6.3.1" id="{15763C1B-21A8-0246-9516-6C2CD7C4CFA5}">
          <p14:sldIdLst>
            <p14:sldId id="276"/>
          </p14:sldIdLst>
        </p14:section>
        <p14:section name="Section 6.3.2" id="{3DEC1E6D-0D12-D44B-A96E-A8ED034F4D51}">
          <p14:sldIdLst>
            <p14:sldId id="297"/>
            <p14:sldId id="277"/>
          </p14:sldIdLst>
        </p14:section>
        <p14:section name="Section 6.3.3" id="{A11ACCCC-DF95-5440-88B1-180239962400}">
          <p14:sldIdLst>
            <p14:sldId id="278"/>
          </p14:sldIdLst>
        </p14:section>
        <p14:section name="Sections 6.4.0-6.4.2" id="{813509C4-9C5A-D449-B84A-EF7EA5FF91F8}">
          <p14:sldIdLst>
            <p14:sldId id="279"/>
          </p14:sldIdLst>
        </p14:section>
        <p14:section name="Section 6.4.3" id="{79157452-4058-814B-A016-6E3D713F3755}">
          <p14:sldIdLst>
            <p14:sldId id="280"/>
          </p14:sldIdLst>
        </p14:section>
        <p14:section name="Section 6.4.4" id="{BFF300B2-64D7-B145-B9FA-47A9BD2B1B8D}">
          <p14:sldIdLst>
            <p14:sldId id="281"/>
            <p14:sldId id="298"/>
            <p14:sldId id="299"/>
          </p14:sldIdLst>
        </p14:section>
        <p14:section name="Section 6.4.5" id="{0B426774-AD72-BD4B-B843-14757BFD7FA7}">
          <p14:sldIdLst>
            <p14:sldId id="282"/>
          </p14:sldIdLst>
        </p14:section>
        <p14:section name="Section 6.5.0" id="{C653B65C-FDB4-A642-B893-5F936B95855B}">
          <p14:sldIdLst>
            <p14:sldId id="283"/>
            <p14:sldId id="300"/>
          </p14:sldIdLst>
        </p14:section>
        <p14:section name="Session 4 Wrap-Up" id="{6A66D246-FCA5-3146-BB33-4B358F96991C}">
          <p14:sldIdLst>
            <p14:sldId id="302"/>
            <p14:sldId id="284"/>
            <p14:sldId id="301"/>
            <p14:sldId id="28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461A"/>
    <a:srgbClr val="0F3F10"/>
    <a:srgbClr val="A26921"/>
    <a:srgbClr val="A83518"/>
    <a:srgbClr val="D9A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1" autoAdjust="0"/>
    <p:restoredTop sz="85515" autoAdjust="0"/>
  </p:normalViewPr>
  <p:slideViewPr>
    <p:cSldViewPr snapToGrid="0" snapToObjects="1">
      <p:cViewPr varScale="1">
        <p:scale>
          <a:sx n="135" d="100"/>
          <a:sy n="135" d="100"/>
        </p:scale>
        <p:origin x="233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9" d="100"/>
          <a:sy n="59" d="100"/>
        </p:scale>
        <p:origin x="-150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0A74101-2595-C748-9F86-DC0CCC2A9351}" type="datetimeFigureOut">
              <a:rPr lang="en-US"/>
              <a:pPr>
                <a:defRPr/>
              </a:pPr>
              <a:t>8/7/18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C24B406-11E6-4444-A0AF-23EDA9E3F33C}" type="slidenum">
              <a:rPr lang="en-US"/>
              <a:pPr>
                <a:defRPr/>
              </a:pPr>
              <a:t>‹#›</a:t>
            </a:fld>
            <a:endParaRPr lang="en-US" dirty="0"/>
          </a:p>
        </p:txBody>
      </p:sp>
    </p:spTree>
    <p:extLst>
      <p:ext uri="{BB962C8B-B14F-4D97-AF65-F5344CB8AC3E}">
        <p14:creationId xmlns:p14="http://schemas.microsoft.com/office/powerpoint/2010/main" val="1498942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7482468-2443-6E45-BAD5-08B0BBB6D447}" type="datetimeFigureOut">
              <a:rPr lang="en-US"/>
              <a:pPr>
                <a:defRPr/>
              </a:pPr>
              <a:t>8/7/18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C6635EC2-2673-F040-B191-2C0C9DFD7C44}" type="slidenum">
              <a:rPr lang="en-US"/>
              <a:pPr>
                <a:defRPr/>
              </a:pPr>
              <a:t>‹#›</a:t>
            </a:fld>
            <a:endParaRPr lang="en-US" dirty="0"/>
          </a:p>
        </p:txBody>
      </p:sp>
    </p:spTree>
    <p:extLst>
      <p:ext uri="{BB962C8B-B14F-4D97-AF65-F5344CB8AC3E}">
        <p14:creationId xmlns:p14="http://schemas.microsoft.com/office/powerpoint/2010/main" val="101379015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importance of wearing the required PPE at all times. Point out that some companies take strong disciplinary action against someone violating PPE rules and that it may even be grounds for immediate dismissal. Explain that PPE must be properly cared for, properly worn, regularly inspected, and never altered.</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6</a:t>
            </a:fld>
            <a:endParaRPr lang="en-US" dirty="0"/>
          </a:p>
        </p:txBody>
      </p:sp>
    </p:spTree>
    <p:extLst>
      <p:ext uri="{BB962C8B-B14F-4D97-AF65-F5344CB8AC3E}">
        <p14:creationId xmlns:p14="http://schemas.microsoft.com/office/powerpoint/2010/main" val="2787758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7</a:t>
            </a:fld>
            <a:endParaRPr lang="en-US" dirty="0"/>
          </a:p>
        </p:txBody>
      </p:sp>
    </p:spTree>
    <p:extLst>
      <p:ext uri="{BB962C8B-B14F-4D97-AF65-F5344CB8AC3E}">
        <p14:creationId xmlns:p14="http://schemas.microsoft.com/office/powerpoint/2010/main" val="278775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Provide hard hats for the trainees to examine. Point out the outer shell, webbing, and adjustment and explain the proper way to wear the hat. Discuss the importance of inspecting the hard hat and keeping it clean.</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8</a:t>
            </a:fld>
            <a:endParaRPr lang="en-US" dirty="0"/>
          </a:p>
        </p:txBody>
      </p:sp>
    </p:spTree>
    <p:extLst>
      <p:ext uri="{BB962C8B-B14F-4D97-AF65-F5344CB8AC3E}">
        <p14:creationId xmlns:p14="http://schemas.microsoft.com/office/powerpoint/2010/main" val="1072038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different types of eye and face protection and provide examples for the trainees to examine.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9</a:t>
            </a:fld>
            <a:endParaRPr lang="en-US" dirty="0"/>
          </a:p>
        </p:txBody>
      </p:sp>
    </p:spTree>
    <p:extLst>
      <p:ext uri="{BB962C8B-B14F-4D97-AF65-F5344CB8AC3E}">
        <p14:creationId xmlns:p14="http://schemas.microsoft.com/office/powerpoint/2010/main" val="1587082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situations in which full face protection is required. Point out that special tinted goggles are required for anyone performing or working in proximity to welding or flame cutting.</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10</a:t>
            </a:fld>
            <a:endParaRPr lang="en-US" dirty="0"/>
          </a:p>
        </p:txBody>
      </p:sp>
    </p:spTree>
    <p:extLst>
      <p:ext uri="{BB962C8B-B14F-4D97-AF65-F5344CB8AC3E}">
        <p14:creationId xmlns:p14="http://schemas.microsoft.com/office/powerpoint/2010/main" val="1587082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Provide a selection of approved work gloves for the trainees to examine. Point out that gloves are rated for certain hazards. Emphasize how important it is to wear gloves at all times except when working around rotating equipment.</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11</a:t>
            </a:fld>
            <a:endParaRPr lang="en-US" dirty="0"/>
          </a:p>
        </p:txBody>
      </p:sp>
    </p:spTree>
    <p:extLst>
      <p:ext uri="{BB962C8B-B14F-4D97-AF65-F5344CB8AC3E}">
        <p14:creationId xmlns:p14="http://schemas.microsoft.com/office/powerpoint/2010/main" val="3029973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that boots with safety toes are the required footwear for most jobs, but some tasks require specialized footwear. Point out that boots must be frequently inspected and must be replaced when worn or damaged.</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12</a:t>
            </a:fld>
            <a:endParaRPr lang="en-US" dirty="0"/>
          </a:p>
        </p:txBody>
      </p:sp>
    </p:spTree>
    <p:extLst>
      <p:ext uri="{BB962C8B-B14F-4D97-AF65-F5344CB8AC3E}">
        <p14:creationId xmlns:p14="http://schemas.microsoft.com/office/powerpoint/2010/main" val="3979482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how excessive noise can damage hearing. Provide examples of ear plugs and ear muffs for the trainees to examine.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13</a:t>
            </a:fld>
            <a:endParaRPr lang="en-US" dirty="0"/>
          </a:p>
        </p:txBody>
      </p:sp>
    </p:spTree>
    <p:extLst>
      <p:ext uri="{BB962C8B-B14F-4D97-AF65-F5344CB8AC3E}">
        <p14:creationId xmlns:p14="http://schemas.microsoft.com/office/powerpoint/2010/main" val="1128251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Use Table 5 to discuss the sound levels that might be experienced on a job site and the maximum exposure time associated with each.</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14</a:t>
            </a:fld>
            <a:endParaRPr lang="en-US" dirty="0"/>
          </a:p>
        </p:txBody>
      </p:sp>
    </p:spTree>
    <p:extLst>
      <p:ext uri="{BB962C8B-B14F-4D97-AF65-F5344CB8AC3E}">
        <p14:creationId xmlns:p14="http://schemas.microsoft.com/office/powerpoint/2010/main" val="1128251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conditions under which a respirator may be required. Explain where silica dust comes from and the harmful effects that can result from inhaling it. Explain what asbestos is, where it is found, and the hazards associated with it. Point out that asbestos can only be handled by trained and certified workers.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15</a:t>
            </a:fld>
            <a:endParaRPr lang="en-US" dirty="0"/>
          </a:p>
        </p:txBody>
      </p:sp>
    </p:spTree>
    <p:extLst>
      <p:ext uri="{BB962C8B-B14F-4D97-AF65-F5344CB8AC3E}">
        <p14:creationId xmlns:p14="http://schemas.microsoft.com/office/powerpoint/2010/main" val="548756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conditions under which a respirator may be required. Explain where silica dust comes from and the harmful effects that can result from inhaling it. Explain what asbestos is, where it is found, and the hazards associated with it. Point out that asbestos can only be handled by trained and certified workers.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16</a:t>
            </a:fld>
            <a:endParaRPr lang="en-US" dirty="0"/>
          </a:p>
        </p:txBody>
      </p:sp>
    </p:spTree>
    <p:extLst>
      <p:ext uri="{BB962C8B-B14F-4D97-AF65-F5344CB8AC3E}">
        <p14:creationId xmlns:p14="http://schemas.microsoft.com/office/powerpoint/2010/main" val="548756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Provide examples of respirators for the trainees to examine. Discuss the different types of respirators and their uses. Explain that, if respirators are required on the job, the employer must provide the necessary equipment and training in how to use it. Point out that respirators are effective only if they fit properly.</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17</a:t>
            </a:fld>
            <a:endParaRPr lang="en-US" dirty="0"/>
          </a:p>
        </p:txBody>
      </p:sp>
    </p:spTree>
    <p:extLst>
      <p:ext uri="{BB962C8B-B14F-4D97-AF65-F5344CB8AC3E}">
        <p14:creationId xmlns:p14="http://schemas.microsoft.com/office/powerpoint/2010/main" val="2472401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Show the trainees how to properly inspect, don, and remove eye protection, gloves, hard hat, and hearing protection. Point out causes for rejection in common PPE.</a:t>
            </a:r>
          </a:p>
          <a:p>
            <a:r>
              <a:rPr lang="en-US" sz="1200" kern="1200" dirty="0">
                <a:solidFill>
                  <a:schemeClr val="tx1"/>
                </a:solidFill>
                <a:effectLst/>
                <a:latin typeface="+mn-lt"/>
                <a:ea typeface="ＭＳ Ｐゴシック" charset="0"/>
                <a:cs typeface="ＭＳ Ｐゴシック" charset="0"/>
              </a:rPr>
              <a:t> </a:t>
            </a:r>
          </a:p>
          <a:p>
            <a:r>
              <a:rPr lang="en-US" sz="1200" kern="1200" dirty="0">
                <a:solidFill>
                  <a:schemeClr val="tx1"/>
                </a:solidFill>
                <a:effectLst/>
                <a:latin typeface="+mn-lt"/>
                <a:ea typeface="ＭＳ Ｐゴシック" charset="0"/>
                <a:cs typeface="ＭＳ Ｐゴシック" charset="0"/>
              </a:rPr>
              <a:t>Have the trainees demonstrate their ability to properly inspect, don, and remove eye protection, gloves, hard hat, and hearing protection. This activity corresponds to Performance Tasks 2 and 3.</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18</a:t>
            </a:fld>
            <a:endParaRPr lang="en-US" dirty="0"/>
          </a:p>
        </p:txBody>
      </p:sp>
    </p:spTree>
    <p:extLst>
      <p:ext uri="{BB962C8B-B14F-4D97-AF65-F5344CB8AC3E}">
        <p14:creationId xmlns:p14="http://schemas.microsoft.com/office/powerpoint/2010/main" val="2196130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how the </a:t>
            </a:r>
            <a:r>
              <a:rPr lang="en-US" sz="1200" kern="1200" cap="all" dirty="0">
                <a:solidFill>
                  <a:schemeClr val="tx1"/>
                </a:solidFill>
                <a:effectLst/>
                <a:latin typeface="+mn-lt"/>
                <a:ea typeface="ＭＳ Ｐゴシック" charset="0"/>
                <a:cs typeface="ＭＳ Ｐゴシック" charset="0"/>
              </a:rPr>
              <a:t>HazCom</a:t>
            </a:r>
            <a:r>
              <a:rPr lang="en-US" sz="1200" kern="1200" dirty="0">
                <a:solidFill>
                  <a:schemeClr val="tx1"/>
                </a:solidFill>
                <a:effectLst/>
                <a:latin typeface="+mn-lt"/>
                <a:ea typeface="ＭＳ Ｐゴシック" charset="0"/>
                <a:cs typeface="ＭＳ Ｐゴシック" charset="0"/>
              </a:rPr>
              <a:t> standard applies to workers who may be exposed to chemical, biological, or physical hazards on the job. Point out that exposure to hazardous materials may come through inhalation, ingestion, or absorption. Explain what PEL is.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19</a:t>
            </a:fld>
            <a:endParaRPr lang="en-US" dirty="0"/>
          </a:p>
        </p:txBody>
      </p:sp>
    </p:spTree>
    <p:extLst>
      <p:ext uri="{BB962C8B-B14F-4D97-AF65-F5344CB8AC3E}">
        <p14:creationId xmlns:p14="http://schemas.microsoft.com/office/powerpoint/2010/main" val="1959514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sources of lead and the hazards related to contact with lead on a job site, especially inhalation or ingestion of dust caused by disturbing lead-based paint. </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20</a:t>
            </a:fld>
            <a:endParaRPr lang="en-US" dirty="0"/>
          </a:p>
        </p:txBody>
      </p:sp>
    </p:spTree>
    <p:extLst>
      <p:ext uri="{BB962C8B-B14F-4D97-AF65-F5344CB8AC3E}">
        <p14:creationId xmlns:p14="http://schemas.microsoft.com/office/powerpoint/2010/main" val="3454811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what bloodborne pathogens are and how a person can come into contact with them. Point out that exposure to bloodborne pathogens can be prevented by wearing protective clothing, masks, and gloves and washing affected areas with soap and water.</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21</a:t>
            </a:fld>
            <a:endParaRPr lang="en-US" dirty="0"/>
          </a:p>
        </p:txBody>
      </p:sp>
    </p:spTree>
    <p:extLst>
      <p:ext uri="{BB962C8B-B14F-4D97-AF65-F5344CB8AC3E}">
        <p14:creationId xmlns:p14="http://schemas.microsoft.com/office/powerpoint/2010/main" val="3454811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Give the trainees examples of chemicals that can be encountered on a job site and describe the various hazards associated with chemical spills, such as release of toxic vapors, explosion, or fire. Remind the trainees to check the related SDS for any chemical they encounter so they will understand the hazards and related protective measures.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22</a:t>
            </a:fld>
            <a:endParaRPr lang="en-US" dirty="0"/>
          </a:p>
        </p:txBody>
      </p:sp>
    </p:spTree>
    <p:extLst>
      <p:ext uri="{BB962C8B-B14F-4D97-AF65-F5344CB8AC3E}">
        <p14:creationId xmlns:p14="http://schemas.microsoft.com/office/powerpoint/2010/main" val="1330643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chemical labeling requirements under the GHS. Discuss the NFPA and USDOT labeling standards using the figures in the TG.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23</a:t>
            </a:fld>
            <a:endParaRPr lang="en-US" dirty="0"/>
          </a:p>
        </p:txBody>
      </p:sp>
    </p:spTree>
    <p:extLst>
      <p:ext uri="{BB962C8B-B14F-4D97-AF65-F5344CB8AC3E}">
        <p14:creationId xmlns:p14="http://schemas.microsoft.com/office/powerpoint/2010/main" val="629120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chemical labeling requirements under the GHS. Discuss the NFPA and USDOT labeling standards using the figures in the TG.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24</a:t>
            </a:fld>
            <a:endParaRPr lang="en-US" dirty="0"/>
          </a:p>
        </p:txBody>
      </p:sp>
    </p:spTree>
    <p:extLst>
      <p:ext uri="{BB962C8B-B14F-4D97-AF65-F5344CB8AC3E}">
        <p14:creationId xmlns:p14="http://schemas.microsoft.com/office/powerpoint/2010/main" val="629120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Identify sources of radiation and the symbols used to identify radiation hazards. Discuss signs used to identify biological hazards.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25</a:t>
            </a:fld>
            <a:endParaRPr lang="en-US" dirty="0"/>
          </a:p>
        </p:txBody>
      </p:sp>
    </p:spTree>
    <p:extLst>
      <p:ext uri="{BB962C8B-B14F-4D97-AF65-F5344CB8AC3E}">
        <p14:creationId xmlns:p14="http://schemas.microsoft.com/office/powerpoint/2010/main" val="739625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ＭＳ Ｐゴシック" charset="0"/>
              </a:rPr>
              <a:t>Explain what heat stress is and identify its symptoms. Describe the causes and symptoms of heat cramps. Point out that it is critical to drink plenty of liquids when working in hot conditions, but to avoid alcoholic beverages. Explain the difference between heat exhaustion and heat stroke and compare the symptoms. Discuss the treatments for these conditions.</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26</a:t>
            </a:fld>
            <a:endParaRPr lang="en-US" dirty="0"/>
          </a:p>
        </p:txBody>
      </p:sp>
    </p:spTree>
    <p:extLst>
      <p:ext uri="{BB962C8B-B14F-4D97-AF65-F5344CB8AC3E}">
        <p14:creationId xmlns:p14="http://schemas.microsoft.com/office/powerpoint/2010/main" val="1314801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ＭＳ Ｐゴシック" charset="0"/>
              </a:rPr>
              <a:t>Discuss the treatments for heat exhaustion and heat stroke.</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27</a:t>
            </a:fld>
            <a:endParaRPr lang="en-US" dirty="0"/>
          </a:p>
        </p:txBody>
      </p:sp>
    </p:spTree>
    <p:extLst>
      <p:ext uri="{BB962C8B-B14F-4D97-AF65-F5344CB8AC3E}">
        <p14:creationId xmlns:p14="http://schemas.microsoft.com/office/powerpoint/2010/main" val="1314801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symptoms of cold stress. Describe the symptoms and first aid treatment for frostbite. </a:t>
            </a:r>
          </a:p>
          <a:p>
            <a:r>
              <a:rPr lang="en-US" sz="1200" kern="1200" dirty="0">
                <a:solidFill>
                  <a:schemeClr val="tx1"/>
                </a:solidFill>
                <a:effectLst/>
                <a:latin typeface="+mn-lt"/>
                <a:ea typeface="ＭＳ Ｐゴシック" charset="0"/>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28</a:t>
            </a:fld>
            <a:endParaRPr lang="en-US" dirty="0"/>
          </a:p>
        </p:txBody>
      </p:sp>
    </p:spTree>
    <p:extLst>
      <p:ext uri="{BB962C8B-B14F-4D97-AF65-F5344CB8AC3E}">
        <p14:creationId xmlns:p14="http://schemas.microsoft.com/office/powerpoint/2010/main" val="3998379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how hypothermia can occur and review its symptoms. Describe how to treat a person with symptoms of hypothermia. Refer the trainees to the text and discuss the actions to take if someone falls into the water.  </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29</a:t>
            </a:fld>
            <a:endParaRPr lang="en-US" dirty="0"/>
          </a:p>
        </p:txBody>
      </p:sp>
    </p:spTree>
    <p:extLst>
      <p:ext uri="{BB962C8B-B14F-4D97-AF65-F5344CB8AC3E}">
        <p14:creationId xmlns:p14="http://schemas.microsoft.com/office/powerpoint/2010/main" val="3998379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that dressing in layers is the best way to avoid cold stress and that dry clothes should be carried in case of damp weather. </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30</a:t>
            </a:fld>
            <a:endParaRPr lang="en-US" dirty="0"/>
          </a:p>
        </p:txBody>
      </p:sp>
    </p:spTree>
    <p:extLst>
      <p:ext uri="{BB962C8B-B14F-4D97-AF65-F5344CB8AC3E}">
        <p14:creationId xmlns:p14="http://schemas.microsoft.com/office/powerpoint/2010/main" val="3998379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Identify the activities that qualify as hot work. Briefly explain how arc welding is performed and discuss the hazards from heat and radiation. Point out that anyone working near an arc welding operation must wear shaded eyewear appropriate to the hazard level and that welding screens may also be necessary to protect nearby workers. Discuss the symptoms of flash burns.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31</a:t>
            </a:fld>
            <a:endParaRPr lang="en-US" dirty="0"/>
          </a:p>
        </p:txBody>
      </p:sp>
    </p:spTree>
    <p:extLst>
      <p:ext uri="{BB962C8B-B14F-4D97-AF65-F5344CB8AC3E}">
        <p14:creationId xmlns:p14="http://schemas.microsoft.com/office/powerpoint/2010/main" val="3554029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how oxygen combines with a cutting gas such as acetylene to produce a flame hot enough to melt steel. Briefly explain what brazing is and how it is used to join copper pipe.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32</a:t>
            </a:fld>
            <a:endParaRPr lang="en-US" dirty="0"/>
          </a:p>
        </p:txBody>
      </p:sp>
    </p:spTree>
    <p:extLst>
      <p:ext uri="{BB962C8B-B14F-4D97-AF65-F5344CB8AC3E}">
        <p14:creationId xmlns:p14="http://schemas.microsoft.com/office/powerpoint/2010/main" val="2862718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how oxygen combines with a cutting gas such as acetylene to produce a flame hot enough to melt steel. Briefly explain what brazing is and how it is used to join copper pipe.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33</a:t>
            </a:fld>
            <a:endParaRPr lang="en-US" dirty="0"/>
          </a:p>
        </p:txBody>
      </p:sp>
    </p:spTree>
    <p:extLst>
      <p:ext uri="{BB962C8B-B14F-4D97-AF65-F5344CB8AC3E}">
        <p14:creationId xmlns:p14="http://schemas.microsoft.com/office/powerpoint/2010/main" val="2862718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importance of properly handling and storing fuel gases under pressure. Point out that protective caps must always be in place on gas cylinders when they are not in use and that the cylinders must be secured to keep them from falling over. Discuss the proper methods for transporting and lifting fuel gas cylinders.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34</a:t>
            </a:fld>
            <a:endParaRPr lang="en-US" dirty="0"/>
          </a:p>
        </p:txBody>
      </p:sp>
    </p:spTree>
    <p:extLst>
      <p:ext uri="{BB962C8B-B14F-4D97-AF65-F5344CB8AC3E}">
        <p14:creationId xmlns:p14="http://schemas.microsoft.com/office/powerpoint/2010/main" val="4101150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Use the fire triangle to describe the conditions necessary for a fire to start and be sustained. Describe the different types of combustible materials and how they are classified. Emphasize the importance of keeping pressurized gas cylinders away from sources of heat.</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35</a:t>
            </a:fld>
            <a:endParaRPr lang="en-US" dirty="0"/>
          </a:p>
        </p:txBody>
      </p:sp>
    </p:spTree>
    <p:extLst>
      <p:ext uri="{BB962C8B-B14F-4D97-AF65-F5344CB8AC3E}">
        <p14:creationId xmlns:p14="http://schemas.microsoft.com/office/powerpoint/2010/main" val="42169933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basic safety guidelines for fire prevention. Discuss the techniques used to prevent fire when working with flammable or combustible liquids, flammable gases, and ordinary combustibles. Point out the hazards of allowing oxygen to come into contact with oil or grease.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36</a:t>
            </a:fld>
            <a:endParaRPr lang="en-US" dirty="0"/>
          </a:p>
        </p:txBody>
      </p:sp>
    </p:spTree>
    <p:extLst>
      <p:ext uri="{BB962C8B-B14F-4D97-AF65-F5344CB8AC3E}">
        <p14:creationId xmlns:p14="http://schemas.microsoft.com/office/powerpoint/2010/main" val="2937110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the importance of knowing where fire extinguishers are located and the procedures to be followed in case of a fire. Explain how fire extinguishers are classified for specific types of fires and why this is necessary. Ask a trainee what might happen if a Class A fire extinguisher is used on an electrical fire. </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37</a:t>
            </a:fld>
            <a:endParaRPr lang="en-US" dirty="0"/>
          </a:p>
        </p:txBody>
      </p:sp>
    </p:spTree>
    <p:extLst>
      <p:ext uri="{BB962C8B-B14F-4D97-AF65-F5344CB8AC3E}">
        <p14:creationId xmlns:p14="http://schemas.microsoft.com/office/powerpoint/2010/main" val="17951510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Show and explain the pictograms provided on fire extinguishers. Point out that dry-chemical extinguishers are common because they can be used on Class A, B, and C fires. Discuss the hazards of using a CO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extinguisher on a Class D fire. Point out that fire extinguishers must be periodically inspected and show how to determine if an extinguisher is fully charged.</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38</a:t>
            </a:fld>
            <a:endParaRPr lang="en-US" dirty="0"/>
          </a:p>
        </p:txBody>
      </p:sp>
    </p:spTree>
    <p:extLst>
      <p:ext uri="{BB962C8B-B14F-4D97-AF65-F5344CB8AC3E}">
        <p14:creationId xmlns:p14="http://schemas.microsoft.com/office/powerpoint/2010/main" val="17951510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39</a:t>
            </a:fld>
            <a:endParaRPr lang="en-US" dirty="0"/>
          </a:p>
        </p:txBody>
      </p:sp>
    </p:spTree>
    <p:extLst>
      <p:ext uri="{BB962C8B-B14F-4D97-AF65-F5344CB8AC3E}">
        <p14:creationId xmlns:p14="http://schemas.microsoft.com/office/powerpoint/2010/main" val="1795151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what a confined space is and give examples. Explain how a permit-required confined space is different and what must be done before it is entered. Describe what oxygen-deficient and oxygen-enriched spaces are and discuss the related hazards. Point out that an attendant must be present when a confined space is entered and that the attendant must remain outside a permit-required confined space.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41</a:t>
            </a:fld>
            <a:endParaRPr lang="en-US" dirty="0"/>
          </a:p>
        </p:txBody>
      </p:sp>
    </p:spTree>
    <p:extLst>
      <p:ext uri="{BB962C8B-B14F-4D97-AF65-F5344CB8AC3E}">
        <p14:creationId xmlns:p14="http://schemas.microsoft.com/office/powerpoint/2010/main" val="3645326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why special care is needed when using flammable or inert gases in a confined space.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42</a:t>
            </a:fld>
            <a:endParaRPr lang="en-US" dirty="0"/>
          </a:p>
        </p:txBody>
      </p:sp>
    </p:spTree>
    <p:extLst>
      <p:ext uri="{BB962C8B-B14F-4D97-AF65-F5344CB8AC3E}">
        <p14:creationId xmlns:p14="http://schemas.microsoft.com/office/powerpoint/2010/main" val="36453262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43</a:t>
            </a:fld>
            <a:endParaRPr lang="en-US" dirty="0"/>
          </a:p>
        </p:txBody>
      </p:sp>
    </p:spTree>
    <p:extLst>
      <p:ext uri="{BB962C8B-B14F-4D97-AF65-F5344CB8AC3E}">
        <p14:creationId xmlns:p14="http://schemas.microsoft.com/office/powerpoint/2010/main" val="3836955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44</a:t>
            </a:fld>
            <a:endParaRPr lang="en-US" dirty="0"/>
          </a:p>
        </p:txBody>
      </p:sp>
    </p:spTree>
    <p:extLst>
      <p:ext uri="{BB962C8B-B14F-4D97-AF65-F5344CB8AC3E}">
        <p14:creationId xmlns:p14="http://schemas.microsoft.com/office/powerpoint/2010/main" val="3836955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45</a:t>
            </a:fld>
            <a:endParaRPr lang="en-US" dirty="0"/>
          </a:p>
        </p:txBody>
      </p:sp>
    </p:spTree>
    <p:extLst>
      <p:ext uri="{BB962C8B-B14F-4D97-AF65-F5344CB8AC3E}">
        <p14:creationId xmlns:p14="http://schemas.microsoft.com/office/powerpoint/2010/main" val="3836955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57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15500" y="1070003"/>
            <a:ext cx="7628500" cy="681976"/>
          </a:xfrm>
          <a:prstGeom prst="rect">
            <a:avLst/>
          </a:prstGeom>
        </p:spPr>
        <p:txBody>
          <a:bodyPr/>
          <a:lstStyle>
            <a:lvl1pPr algn="l">
              <a:defRPr sz="3600" baseline="0">
                <a:solidFill>
                  <a:schemeClr val="bg1"/>
                </a:solidFill>
              </a:defRPr>
            </a:lvl1pPr>
          </a:lstStyle>
          <a:p>
            <a:r>
              <a:rPr lang="en-US"/>
              <a:t>Click to edit Master title style</a:t>
            </a:r>
            <a:endParaRPr lang="en-US" dirty="0"/>
          </a:p>
        </p:txBody>
      </p:sp>
      <p:sp>
        <p:nvSpPr>
          <p:cNvPr id="8" name="Text Placeholder 7"/>
          <p:cNvSpPr>
            <a:spLocks noGrp="1"/>
          </p:cNvSpPr>
          <p:nvPr>
            <p:ph type="body" sz="quarter" idx="11"/>
          </p:nvPr>
        </p:nvSpPr>
        <p:spPr>
          <a:xfrm>
            <a:off x="434975" y="1928813"/>
            <a:ext cx="8220075" cy="39973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2"/>
          </p:nvPr>
        </p:nvSpPr>
        <p:spPr/>
        <p:txBody>
          <a:bodyPr/>
          <a:lstStyle>
            <a:lvl1pPr>
              <a:defRPr sz="1200"/>
            </a:lvl1p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108423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315345" y="6467475"/>
            <a:ext cx="4915844" cy="219075"/>
          </a:xfrm>
          <a:prstGeom prst="rect">
            <a:avLst/>
          </a:prstGeom>
        </p:spPr>
        <p:txBody>
          <a:bodyPr vert="horz" lIns="91440" tIns="45720" rIns="91440" bIns="45720" rtlCol="0" anchor="ctr"/>
          <a:lstStyle>
            <a:lvl1pPr algn="r" fontAlgn="auto">
              <a:spcBef>
                <a:spcPts val="0"/>
              </a:spcBef>
              <a:spcAft>
                <a:spcPts val="0"/>
              </a:spcAft>
              <a:defRPr sz="1200" dirty="0">
                <a:solidFill>
                  <a:schemeClr val="bg1">
                    <a:lumMod val="85000"/>
                  </a:schemeClr>
                </a:solidFill>
                <a:latin typeface="+mn-lt"/>
                <a:ea typeface="+mn-ea"/>
                <a:cs typeface="+mn-cs"/>
              </a:defRPr>
            </a:lvl1p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4039373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5"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p:cNvSpPr>
            <a:spLocks noGrp="1"/>
          </p:cNvSpPr>
          <p:nvPr>
            <p:ph type="ftr" sz="quarter" idx="12"/>
          </p:nvPr>
        </p:nvSpPr>
        <p:spPr/>
        <p:txBody>
          <a:bodyPr/>
          <a:lstStyle>
            <a:lvl1pPr>
              <a:defRPr dirty="0">
                <a:solidFill>
                  <a:schemeClr val="tx1"/>
                </a:solidFill>
              </a:defRPr>
            </a:lvl1p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4072397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09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866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194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1"/>
          <p:cNvSpPr>
            <a:spLocks noGrp="1"/>
          </p:cNvSpPr>
          <p:nvPr>
            <p:ph type="ftr" sz="quarter" idx="12"/>
          </p:nvPr>
        </p:nvSpPr>
        <p:spPr/>
        <p:txBody>
          <a:bodyPr/>
          <a:lstStyle>
            <a:lvl1pPr>
              <a:defRPr/>
            </a:lvl1p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36975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296967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356173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222446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28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2759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891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3415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501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294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88149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8.jpe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4.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8.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6" name="Rectangle 5"/>
          <p:cNvSpPr/>
          <p:nvPr/>
        </p:nvSpPr>
        <p:spPr>
          <a:xfrm>
            <a:off x="0" y="547688"/>
            <a:ext cx="9144000" cy="700087"/>
          </a:xfrm>
          <a:prstGeom prst="rect">
            <a:avLst/>
          </a:prstGeom>
          <a:gradFill flip="none" rotWithShape="1">
            <a:gsLst>
              <a:gs pos="51000">
                <a:schemeClr val="tx1"/>
              </a:gs>
              <a:gs pos="100000">
                <a:srgbClr val="FFFFFF">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7" name="Title 1"/>
          <p:cNvSpPr txBox="1">
            <a:spLocks/>
          </p:cNvSpPr>
          <p:nvPr/>
        </p:nvSpPr>
        <p:spPr>
          <a:xfrm>
            <a:off x="-3" y="547199"/>
            <a:ext cx="8229600" cy="701297"/>
          </a:xfrm>
          <a:prstGeom prst="rect">
            <a:avLst/>
          </a:prstGeom>
        </p:spPr>
        <p:txBody>
          <a:bodyPr anchor="ctr"/>
          <a:lstStyle>
            <a:lvl1pPr algn="l" defTabSz="457200" rtl="0" eaLnBrk="1" latinLnBrk="0" hangingPunct="1">
              <a:spcBef>
                <a:spcPct val="0"/>
              </a:spcBef>
              <a:buNone/>
              <a:defRPr sz="2400" b="0" i="0" kern="1200" spc="0" baseline="0">
                <a:solidFill>
                  <a:schemeClr val="bg1">
                    <a:lumMod val="95000"/>
                  </a:schemeClr>
                </a:solidFill>
                <a:effectLst/>
                <a:latin typeface="Verdana"/>
                <a:ea typeface="+mj-ea"/>
                <a:cs typeface="+mj-cs"/>
              </a:defRPr>
            </a:lvl1pPr>
          </a:lstStyle>
          <a:p>
            <a:pPr fontAlgn="auto">
              <a:spcAft>
                <a:spcPts val="0"/>
              </a:spcAft>
              <a:defRPr/>
            </a:pPr>
            <a:r>
              <a:rPr lang="en-US" sz="3200" dirty="0">
                <a:effectLst>
                  <a:glow rad="114300">
                    <a:srgbClr val="FFFF00">
                      <a:alpha val="14000"/>
                    </a:srgbClr>
                  </a:glow>
                </a:effectLst>
              </a:rPr>
              <a:t>CORE CURRICULUM</a:t>
            </a:r>
          </a:p>
        </p:txBody>
      </p:sp>
      <p:sp>
        <p:nvSpPr>
          <p:cNvPr id="8" name="Text Placeholder 2"/>
          <p:cNvSpPr txBox="1">
            <a:spLocks/>
          </p:cNvSpPr>
          <p:nvPr/>
        </p:nvSpPr>
        <p:spPr>
          <a:xfrm>
            <a:off x="940172" y="6102302"/>
            <a:ext cx="7041840"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auto">
              <a:spcAft>
                <a:spcPts val="0"/>
              </a:spcAft>
              <a:buFont typeface="Arial"/>
              <a:buNone/>
              <a:defRPr/>
            </a:pPr>
            <a:r>
              <a:rPr lang="en-US" sz="1800" dirty="0">
                <a:effectLst>
                  <a:glow rad="139700">
                    <a:schemeClr val="bg1">
                      <a:alpha val="10000"/>
                    </a:schemeClr>
                  </a:glow>
                </a:effectLst>
              </a:rPr>
              <a:t>Basic Safety (Construction Site Safety Orientation)  00101-15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Tree>
  </p:cSld>
  <p:clrMap bg1="lt1" tx1="dk1" bg2="lt2" tx2="dk2" accent1="accent1" accent2="accent2" accent3="accent3" accent4="accent4" accent5="accent5" accent6="accent6" hlink="hlink" folHlink="folHlink"/>
  <p:sldLayoutIdLst>
    <p:sldLayoutId id="2147483968"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a:xfrm>
            <a:off x="3364827" y="5967413"/>
            <a:ext cx="5018761"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lumMod val="75000"/>
                    <a:lumOff val="25000"/>
                  </a:schemeClr>
                </a:solidFill>
                <a:latin typeface="+mn-lt"/>
                <a:ea typeface="+mn-ea"/>
                <a:cs typeface="+mn-cs"/>
              </a:defRPr>
            </a:lvl1pPr>
          </a:lstStyle>
          <a:p>
            <a:pPr>
              <a:buFont typeface="Arial"/>
              <a:buNone/>
              <a:defRPr/>
            </a:pPr>
            <a:r>
              <a:rPr lang="en-US" dirty="0">
                <a:effectLst>
                  <a:glow rad="139700">
                    <a:schemeClr val="bg1">
                      <a:alpha val="10000"/>
                    </a:schemeClr>
                  </a:glow>
                </a:effectLst>
              </a:rPr>
              <a:t>Basic Safety (Construction Site Safety Orientation)  00101-15</a:t>
            </a:r>
          </a:p>
        </p:txBody>
      </p:sp>
    </p:spTree>
  </p:cSld>
  <p:clrMap bg1="lt1" tx1="dk1" bg2="lt2" tx2="dk2" accent1="accent1" accent2="accent2" accent3="accent3" accent4="accent4" accent5="accent5" accent6="accent6" hlink="hlink" folHlink="folHlink"/>
  <p:sldLayoutIdLst>
    <p:sldLayoutId id="2147483969" r:id="rId1"/>
  </p:sldLayoutIdLst>
  <p:hf sldNum="0" hdr="0" dt="0"/>
  <p:txStyles>
    <p:titleStyle>
      <a:lvl1pPr algn="r" defTabSz="457200" rtl="0" eaLnBrk="0" fontAlgn="base" hangingPunct="0">
        <a:spcBef>
          <a:spcPct val="0"/>
        </a:spcBef>
        <a:spcAft>
          <a:spcPct val="0"/>
        </a:spcAft>
        <a:defRPr sz="1400" kern="1200">
          <a:solidFill>
            <a:srgbClr val="7F7F7F"/>
          </a:solidFill>
          <a:latin typeface="+mj-lt"/>
          <a:ea typeface="ＭＳ Ｐゴシック" charset="0"/>
          <a:cs typeface="ＭＳ Ｐゴシック" charset="0"/>
        </a:defRPr>
      </a:lvl1pPr>
      <a:lvl2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2pPr>
      <a:lvl3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3pPr>
      <a:lvl4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4pPr>
      <a:lvl5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5pPr>
      <a:lvl6pPr marL="4572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6pPr>
      <a:lvl7pPr marL="9144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7pPr>
      <a:lvl8pPr marL="13716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8pPr>
      <a:lvl9pPr marL="18288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rgbClr val="F2F2F2"/>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400" kern="1200">
          <a:solidFill>
            <a:srgbClr val="F2F2F2"/>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000" kern="1200">
          <a:solidFill>
            <a:srgbClr val="F2F2F2"/>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kern="1200">
          <a:solidFill>
            <a:srgbClr val="F2F2F2"/>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kern="1200">
          <a:solidFill>
            <a:srgbClr val="F2F2F2"/>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315345" y="6467475"/>
            <a:ext cx="4915844" cy="219075"/>
          </a:xfrm>
          <a:prstGeom prst="rect">
            <a:avLst/>
          </a:prstGeom>
        </p:spPr>
        <p:txBody>
          <a:bodyPr vert="horz" lIns="91440" tIns="45720" rIns="91440" bIns="45720" rtlCol="0" anchor="ctr"/>
          <a:lstStyle>
            <a:lvl1pPr algn="r" fontAlgn="auto">
              <a:spcBef>
                <a:spcPts val="0"/>
              </a:spcBef>
              <a:spcAft>
                <a:spcPts val="0"/>
              </a:spcAft>
              <a:defRPr sz="1200" dirty="0">
                <a:solidFill>
                  <a:schemeClr val="bg1">
                    <a:lumMod val="85000"/>
                  </a:schemeClr>
                </a:solidFill>
                <a:latin typeface="+mn-lt"/>
                <a:ea typeface="+mn-ea"/>
                <a:cs typeface="+mn-cs"/>
              </a:defRPr>
            </a:lvl1pPr>
          </a:lstStyle>
          <a:p>
            <a:pPr>
              <a:buFont typeface="Arial"/>
              <a:buNone/>
              <a:defRPr/>
            </a:pPr>
            <a:r>
              <a:rPr lang="en-US" dirty="0">
                <a:effectLst>
                  <a:glow rad="139700">
                    <a:schemeClr val="bg1">
                      <a:alpha val="10000"/>
                    </a:schemeClr>
                  </a:glow>
                </a:effectLst>
              </a:rPr>
              <a:t>Basic Safety (Construction Site Safety Orientation)  00101-15</a:t>
            </a:r>
          </a:p>
        </p:txBody>
      </p:sp>
    </p:spTree>
  </p:cSld>
  <p:clrMap bg1="lt1" tx1="dk1" bg2="lt2" tx2="dk2" accent1="accent1" accent2="accent2" accent3="accent3" accent4="accent4" accent5="accent5" accent6="accent6" hlink="hlink" folHlink="folHlink"/>
  <p:sldLayoutIdLst>
    <p:sldLayoutId id="2147483970" r:id="rId1"/>
    <p:sldLayoutId id="2147483972" r:id="rId2"/>
    <p:sldLayoutId id="2147483973" r:id="rId3"/>
    <p:sldLayoutId id="2147483974" r:id="rId4"/>
    <p:sldLayoutId id="2147483980" r:id="rId5"/>
  </p:sldLayoutIdLst>
  <p:hf sldNum="0" hdr="0" dt="0"/>
  <p:txStyles>
    <p:titleStyle>
      <a:lvl1pPr algn="l" defTabSz="457200" rtl="0" eaLnBrk="0" fontAlgn="base" hangingPunct="0">
        <a:spcBef>
          <a:spcPct val="0"/>
        </a:spcBef>
        <a:spcAft>
          <a:spcPct val="0"/>
        </a:spcAft>
        <a:defRPr sz="3200"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6pPr>
      <a:lvl7pPr marL="9144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2045287" y="5873750"/>
            <a:ext cx="5538201"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lumMod val="65000"/>
                    <a:lumOff val="35000"/>
                  </a:schemeClr>
                </a:solidFill>
                <a:latin typeface="+mn-lt"/>
                <a:ea typeface="+mn-ea"/>
                <a:cs typeface="+mn-cs"/>
              </a:defRPr>
            </a:lvl1pPr>
          </a:lstStyle>
          <a:p>
            <a:pPr>
              <a:buFont typeface="Arial"/>
              <a:buNone/>
              <a:defRPr/>
            </a:pPr>
            <a:r>
              <a:rPr lang="en-US" dirty="0">
                <a:effectLst>
                  <a:glow rad="139700">
                    <a:schemeClr val="bg1">
                      <a:alpha val="10000"/>
                    </a:schemeClr>
                  </a:glow>
                </a:effectLst>
              </a:rPr>
              <a:t>Basic Safety (Construction Site Safety Orientation)  00101-15</a:t>
            </a:r>
          </a:p>
        </p:txBody>
      </p:sp>
    </p:spTree>
  </p:cSld>
  <p:clrMap bg1="lt1" tx1="dk1" bg2="lt2" tx2="dk2" accent1="accent1" accent2="accent2" accent3="accent3" accent4="accent4" accent5="accent5" accent6="accent6" hlink="hlink" folHlink="folHlink"/>
  <p:sldLayoutIdLst>
    <p:sldLayoutId id="2147483971" r:id="rId1"/>
    <p:sldLayoutId id="2147483975" r:id="rId2"/>
    <p:sldLayoutId id="2147483976" r:id="rId3"/>
    <p:sldLayoutId id="2147483977" r:id="rId4"/>
    <p:sldLayoutId id="2147483983" r:id="rId5"/>
    <p:sldLayoutId id="2147483984" r:id="rId6"/>
    <p:sldLayoutId id="2147483985" r:id="rId7"/>
    <p:sldLayoutId id="2147483986" r:id="rId8"/>
    <p:sldLayoutId id="2147483987" r:id="rId9"/>
    <p:sldLayoutId id="2147483988" r:id="rId10"/>
  </p:sldLayoutIdLst>
  <p:hf sldNum="0" hdr="0" dt="0"/>
  <p:txStyles>
    <p:titleStyle>
      <a:lvl1pPr algn="l" defTabSz="457200" rtl="0" eaLnBrk="0" fontAlgn="base" hangingPunct="0">
        <a:spcBef>
          <a:spcPct val="0"/>
        </a:spcBef>
        <a:spcAft>
          <a:spcPct val="0"/>
        </a:spcAft>
        <a:defRPr sz="3600" b="1"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5pPr>
      <a:lvl6pPr marL="4572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6pPr>
      <a:lvl7pPr marL="9144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7pPr>
      <a:lvl8pPr marL="13716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8pPr>
      <a:lvl9pPr marL="18288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8" name="Text Placeholder 2"/>
          <p:cNvSpPr txBox="1">
            <a:spLocks/>
          </p:cNvSpPr>
          <p:nvPr/>
        </p:nvSpPr>
        <p:spPr>
          <a:xfrm>
            <a:off x="775230" y="6102302"/>
            <a:ext cx="7206781"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buFont typeface="Arial"/>
              <a:buNone/>
              <a:defRPr/>
            </a:pPr>
            <a:r>
              <a:rPr lang="en-US" sz="1800" dirty="0">
                <a:effectLst>
                  <a:glow rad="139700">
                    <a:schemeClr val="bg1">
                      <a:alpha val="10000"/>
                    </a:schemeClr>
                  </a:glow>
                </a:effectLst>
              </a:rPr>
              <a:t>Basic Safety (Construction Site Safety Orientation)  00101-15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
        <p:nvSpPr>
          <p:cNvPr id="9" name="Rectangle 8"/>
          <p:cNvSpPr/>
          <p:nvPr userDrawn="1"/>
        </p:nvSpPr>
        <p:spPr>
          <a:xfrm>
            <a:off x="0" y="547688"/>
            <a:ext cx="9144000" cy="700087"/>
          </a:xfrm>
          <a:prstGeom prst="rect">
            <a:avLst/>
          </a:prstGeom>
          <a:solidFill>
            <a:schemeClr val="tx1">
              <a:alpha val="18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Tree>
    <p:extLst>
      <p:ext uri="{BB962C8B-B14F-4D97-AF65-F5344CB8AC3E}">
        <p14:creationId xmlns:p14="http://schemas.microsoft.com/office/powerpoint/2010/main" val="243695777"/>
      </p:ext>
    </p:extLst>
  </p:cSld>
  <p:clrMap bg1="lt1" tx1="dk1" bg2="lt2" tx2="dk2" accent1="accent1" accent2="accent2" accent3="accent3" accent4="accent4" accent5="accent5" accent6="accent6" hlink="hlink" folHlink="folHlink"/>
  <p:sldLayoutIdLst>
    <p:sldLayoutId id="2147483982" r:id="rId1"/>
  </p:sldLayoutIdLst>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3368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8821"/>
            <a:ext cx="9144000" cy="712024"/>
          </a:xfrm>
          <a:prstGeom prst="rect">
            <a:avLst/>
          </a:prstGeom>
          <a:solidFill>
            <a:srgbClr val="A83518"/>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t>Session 4: PPE and Plant Safety</a:t>
            </a:r>
          </a:p>
        </p:txBody>
      </p:sp>
    </p:spTree>
    <p:extLst>
      <p:ext uri="{BB962C8B-B14F-4D97-AF65-F5344CB8AC3E}">
        <p14:creationId xmlns:p14="http://schemas.microsoft.com/office/powerpoint/2010/main" val="2390584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Four Objectives</a:t>
            </a:r>
          </a:p>
        </p:txBody>
      </p:sp>
      <p:sp>
        <p:nvSpPr>
          <p:cNvPr id="3" name="Text Placeholder 2"/>
          <p:cNvSpPr>
            <a:spLocks noGrp="1"/>
          </p:cNvSpPr>
          <p:nvPr>
            <p:ph type="body" sz="quarter" idx="11"/>
          </p:nvPr>
        </p:nvSpPr>
        <p:spPr>
          <a:xfrm>
            <a:off x="505632" y="1598612"/>
            <a:ext cx="8125386" cy="4221721"/>
          </a:xfrm>
        </p:spPr>
        <p:txBody>
          <a:bodyPr/>
          <a:lstStyle/>
          <a:p>
            <a:pPr marL="0" indent="0">
              <a:spcAft>
                <a:spcPts val="1200"/>
              </a:spcAft>
              <a:buNone/>
            </a:pPr>
            <a:r>
              <a:rPr lang="en-US" sz="2000" b="1" dirty="0"/>
              <a:t>When trainees have completed this session, they should be able to do the following:</a:t>
            </a:r>
            <a:endParaRPr lang="en-US" sz="1600" dirty="0"/>
          </a:p>
          <a:p>
            <a:pPr marL="346075" indent="-346075">
              <a:buFont typeface="+mj-lt"/>
              <a:buAutoNum type="arabicPeriod" startAt="5"/>
            </a:pPr>
            <a:r>
              <a:rPr lang="en-US" sz="2000" dirty="0"/>
              <a:t>Identify and describe the proper use of personal protective equipment (PPE).</a:t>
            </a:r>
          </a:p>
          <a:p>
            <a:pPr marL="690563" lvl="1" indent="-344488">
              <a:buFont typeface="+mj-lt"/>
              <a:buAutoNum type="alphaLcPeriod"/>
            </a:pPr>
            <a:r>
              <a:rPr lang="en-US" sz="2000" dirty="0"/>
              <a:t>Identify and describe the basic use of PPE used to protect workers from bodily injury. </a:t>
            </a:r>
          </a:p>
          <a:p>
            <a:pPr marL="690563" lvl="1" indent="-344488">
              <a:buFont typeface="+mj-lt"/>
              <a:buAutoNum type="alphaLcPeriod"/>
            </a:pPr>
            <a:r>
              <a:rPr lang="en-US" sz="2000" dirty="0"/>
              <a:t>Identify potential respiratory hazards and the basic respirators used to protect workers against those hazards.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65247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Four Objectives</a:t>
            </a:r>
          </a:p>
        </p:txBody>
      </p:sp>
      <p:sp>
        <p:nvSpPr>
          <p:cNvPr id="3" name="Text Placeholder 2"/>
          <p:cNvSpPr>
            <a:spLocks noGrp="1"/>
          </p:cNvSpPr>
          <p:nvPr>
            <p:ph type="body" sz="quarter" idx="11"/>
          </p:nvPr>
        </p:nvSpPr>
        <p:spPr>
          <a:xfrm>
            <a:off x="505632" y="1598612"/>
            <a:ext cx="8125386" cy="4221721"/>
          </a:xfrm>
        </p:spPr>
        <p:txBody>
          <a:bodyPr/>
          <a:lstStyle/>
          <a:p>
            <a:pPr marL="0" indent="0">
              <a:spcAft>
                <a:spcPts val="1200"/>
              </a:spcAft>
              <a:buNone/>
            </a:pPr>
            <a:r>
              <a:rPr lang="en-US" sz="2000" b="1" dirty="0"/>
              <a:t>When trainees have completed this session, they should be able to do the following:</a:t>
            </a:r>
          </a:p>
          <a:p>
            <a:pPr marL="457200" indent="-457200">
              <a:spcBef>
                <a:spcPts val="300"/>
              </a:spcBef>
              <a:buFont typeface="+mj-lt"/>
              <a:buAutoNum type="arabicPeriod" startAt="6"/>
            </a:pPr>
            <a:r>
              <a:rPr lang="en-US" sz="2000" dirty="0"/>
              <a:t>Identify and describe other specific job-site safety hazards.</a:t>
            </a:r>
          </a:p>
          <a:p>
            <a:pPr marL="914400" lvl="1" indent="-457200">
              <a:spcBef>
                <a:spcPts val="300"/>
              </a:spcBef>
              <a:buFont typeface="+mj-lt"/>
              <a:buAutoNum type="alphaLcPeriod"/>
            </a:pPr>
            <a:r>
              <a:rPr lang="en-US" sz="2000" dirty="0"/>
              <a:t>Identify various exposure hazards commonly found on job sites.</a:t>
            </a:r>
          </a:p>
          <a:p>
            <a:pPr marL="914400" lvl="1" indent="-457200">
              <a:spcBef>
                <a:spcPts val="300"/>
              </a:spcBef>
              <a:buFont typeface="+mj-lt"/>
              <a:buAutoNum type="alphaLcPeriod"/>
            </a:pPr>
            <a:r>
              <a:rPr lang="en-US" sz="2000" dirty="0"/>
              <a:t>Identify hazards associated with environmental extremes.</a:t>
            </a:r>
          </a:p>
          <a:p>
            <a:pPr marL="914400" lvl="1" indent="-457200">
              <a:spcBef>
                <a:spcPts val="300"/>
              </a:spcBef>
              <a:buFont typeface="+mj-lt"/>
              <a:buAutoNum type="alphaLcPeriod"/>
            </a:pPr>
            <a:r>
              <a:rPr lang="en-US" sz="2000" dirty="0"/>
              <a:t>Identify hazards associated with hot work.</a:t>
            </a:r>
          </a:p>
          <a:p>
            <a:pPr marL="914400" lvl="1" indent="-457200">
              <a:spcBef>
                <a:spcPts val="300"/>
              </a:spcBef>
              <a:buFont typeface="+mj-lt"/>
              <a:buAutoNum type="alphaLcPeriod"/>
            </a:pPr>
            <a:r>
              <a:rPr lang="en-US" sz="2000" dirty="0"/>
              <a:t>Identify fire hazards and describe basic firefighting procedures.</a:t>
            </a:r>
          </a:p>
          <a:p>
            <a:pPr marL="914400" lvl="1" indent="-457200">
              <a:spcBef>
                <a:spcPts val="300"/>
              </a:spcBef>
              <a:buFont typeface="+mj-lt"/>
              <a:buAutoNum type="alphaLcPeriod"/>
            </a:pPr>
            <a:r>
              <a:rPr lang="en-US" sz="2000" dirty="0"/>
              <a:t>Identify confined spaces and describe the related safety considerations.</a:t>
            </a:r>
          </a:p>
          <a:p>
            <a:pPr marL="0" indent="0">
              <a:buNone/>
            </a:pPr>
            <a:endParaRPr lang="en-US" sz="2000" b="1"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954183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Four Performance Tasks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478134" y="1754601"/>
            <a:ext cx="8125386" cy="3493264"/>
          </a:xfrm>
          <a:prstGeom prst="rect">
            <a:avLst/>
          </a:prstGeom>
        </p:spPr>
        <p:txBody>
          <a:bodyPr wrap="square">
            <a:spAutoFit/>
          </a:bodyPr>
          <a:lstStyle/>
          <a:p>
            <a:pPr>
              <a:spcAft>
                <a:spcPts val="600"/>
              </a:spcAft>
            </a:pPr>
            <a:r>
              <a:rPr lang="en-US" dirty="0">
                <a:solidFill>
                  <a:srgbClr val="FFFFFF"/>
                </a:solidFill>
              </a:rPr>
              <a:t>Properly don, fit, and remove the following PPE items:</a:t>
            </a:r>
          </a:p>
          <a:p>
            <a:pPr marL="342900" lvl="0" indent="-342900">
              <a:buFont typeface="Arial"/>
              <a:buChar char="•"/>
            </a:pPr>
            <a:r>
              <a:rPr lang="en-US" dirty="0">
                <a:solidFill>
                  <a:srgbClr val="FFFFFF"/>
                </a:solidFill>
              </a:rPr>
              <a:t>Eye protection</a:t>
            </a:r>
          </a:p>
          <a:p>
            <a:pPr marL="342900" lvl="0" indent="-342900">
              <a:buFont typeface="Arial"/>
              <a:buChar char="•"/>
            </a:pPr>
            <a:r>
              <a:rPr lang="en-US" dirty="0">
                <a:solidFill>
                  <a:srgbClr val="FFFFFF"/>
                </a:solidFill>
              </a:rPr>
              <a:t>Hearing protection</a:t>
            </a:r>
          </a:p>
          <a:p>
            <a:pPr marL="342900" lvl="0" indent="-342900">
              <a:buFont typeface="Arial"/>
              <a:buChar char="•"/>
            </a:pPr>
            <a:r>
              <a:rPr lang="en-US" dirty="0">
                <a:solidFill>
                  <a:srgbClr val="FFFFFF"/>
                </a:solidFill>
              </a:rPr>
              <a:t>Hard hat</a:t>
            </a:r>
          </a:p>
          <a:p>
            <a:pPr marL="342900" lvl="0" indent="-342900">
              <a:buFont typeface="Arial"/>
              <a:buChar char="•"/>
            </a:pPr>
            <a:r>
              <a:rPr lang="en-US" dirty="0">
                <a:solidFill>
                  <a:srgbClr val="FFFFFF"/>
                </a:solidFill>
              </a:rPr>
              <a:t>Gloves</a:t>
            </a:r>
          </a:p>
          <a:p>
            <a:pPr marL="342900" lvl="0" indent="-342900">
              <a:buFont typeface="Arial"/>
              <a:buChar char="•"/>
            </a:pPr>
            <a:r>
              <a:rPr lang="en-US" dirty="0">
                <a:solidFill>
                  <a:srgbClr val="FFFFFF"/>
                </a:solidFill>
              </a:rPr>
              <a:t>Fall arrest harness</a:t>
            </a:r>
          </a:p>
          <a:p>
            <a:r>
              <a:rPr lang="en-US" dirty="0">
                <a:solidFill>
                  <a:srgbClr val="FFFFFF"/>
                </a:solidFill>
              </a:rPr>
              <a:t> </a:t>
            </a:r>
          </a:p>
          <a:p>
            <a:r>
              <a:rPr lang="en-US" dirty="0">
                <a:solidFill>
                  <a:srgbClr val="FFFFFF"/>
                </a:solidFill>
              </a:rPr>
              <a:t>Inspect a typical power cord and GFCI to ensure their serviceability.</a:t>
            </a:r>
          </a:p>
        </p:txBody>
      </p:sp>
    </p:spTree>
    <p:extLst>
      <p:ext uri="{BB962C8B-B14F-4D97-AF65-F5344CB8AC3E}">
        <p14:creationId xmlns:p14="http://schemas.microsoft.com/office/powerpoint/2010/main" val="2074200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5.1.0 – PPE </a:t>
            </a:r>
          </a:p>
        </p:txBody>
      </p:sp>
      <p:sp>
        <p:nvSpPr>
          <p:cNvPr id="3" name="Text Placeholder 2"/>
          <p:cNvSpPr>
            <a:spLocks noGrp="1"/>
          </p:cNvSpPr>
          <p:nvPr>
            <p:ph type="body" sz="quarter" idx="11"/>
          </p:nvPr>
        </p:nvSpPr>
        <p:spPr/>
        <p:txBody>
          <a:bodyPr/>
          <a:lstStyle/>
          <a:p>
            <a:pPr marL="0" indent="0" algn="ctr">
              <a:spcAft>
                <a:spcPts val="600"/>
              </a:spcAft>
              <a:buNone/>
            </a:pPr>
            <a:r>
              <a:rPr lang="en-US" sz="2800" b="1" u="sng" dirty="0"/>
              <a:t>THE MOST COMMON PPE</a:t>
            </a:r>
            <a:endParaRPr lang="en-US" sz="2800" dirty="0"/>
          </a:p>
          <a:p>
            <a:pPr lvl="0"/>
            <a:r>
              <a:rPr lang="en-US" sz="2400" dirty="0"/>
              <a:t>Hard hats</a:t>
            </a:r>
          </a:p>
          <a:p>
            <a:pPr lvl="0"/>
            <a:r>
              <a:rPr lang="en-US" sz="2400" dirty="0"/>
              <a:t>Eye protection</a:t>
            </a:r>
          </a:p>
          <a:p>
            <a:pPr lvl="0"/>
            <a:r>
              <a:rPr lang="en-US" sz="2400" dirty="0"/>
              <a:t>Gloves</a:t>
            </a:r>
          </a:p>
          <a:p>
            <a:pPr lvl="0"/>
            <a:r>
              <a:rPr lang="en-US" sz="2400" dirty="0"/>
              <a:t>Safety footwear</a:t>
            </a:r>
          </a:p>
          <a:p>
            <a:pPr lvl="0">
              <a:spcBef>
                <a:spcPts val="600"/>
              </a:spcBef>
              <a:buFont typeface="Arial"/>
              <a:buChar char="•"/>
            </a:pPr>
            <a:r>
              <a:rPr lang="en-US" sz="2400" dirty="0">
                <a:solidFill>
                  <a:srgbClr val="FFFFFF"/>
                </a:solidFill>
              </a:rPr>
              <a:t>Hearing protection</a:t>
            </a:r>
          </a:p>
          <a:p>
            <a:pPr lvl="0">
              <a:spcBef>
                <a:spcPts val="600"/>
              </a:spcBef>
              <a:buFont typeface="Arial"/>
              <a:buChar char="•"/>
            </a:pPr>
            <a:r>
              <a:rPr lang="en-US" sz="2400" dirty="0">
                <a:solidFill>
                  <a:srgbClr val="FFFFFF"/>
                </a:solidFill>
              </a:rPr>
              <a:t>Respiratory protection</a:t>
            </a:r>
          </a:p>
          <a:p>
            <a:pPr>
              <a:spcBef>
                <a:spcPts val="600"/>
              </a:spcBef>
              <a:buFont typeface="Arial"/>
              <a:buChar char="•"/>
            </a:pPr>
            <a:r>
              <a:rPr lang="en-US" sz="2400" dirty="0">
                <a:solidFill>
                  <a:srgbClr val="FFFFFF"/>
                </a:solidFill>
              </a:rPr>
              <a:t>High-visibility clothing</a:t>
            </a:r>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23413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5.1.0 – PPE </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458596" y="1747892"/>
            <a:ext cx="8172422" cy="3170099"/>
          </a:xfrm>
          <a:prstGeom prst="rect">
            <a:avLst/>
          </a:prstGeom>
        </p:spPr>
        <p:txBody>
          <a:bodyPr wrap="square">
            <a:spAutoFit/>
          </a:bodyPr>
          <a:lstStyle/>
          <a:p>
            <a:pPr algn="ctr"/>
            <a:r>
              <a:rPr lang="en-US" sz="2800" b="1" u="sng" dirty="0">
                <a:solidFill>
                  <a:srgbClr val="FFFF00"/>
                </a:solidFill>
              </a:rPr>
              <a:t>WARNING!</a:t>
            </a:r>
          </a:p>
          <a:p>
            <a:pPr algn="ctr"/>
            <a:endParaRPr lang="en-US" sz="2800" dirty="0">
              <a:solidFill>
                <a:srgbClr val="FFFF00"/>
              </a:solidFill>
            </a:endParaRPr>
          </a:p>
          <a:p>
            <a:pPr algn="ctr"/>
            <a:r>
              <a:rPr lang="en-US" dirty="0">
                <a:solidFill>
                  <a:schemeClr val="bg1"/>
                </a:solidFill>
              </a:rPr>
              <a:t>Do not wear clothing or jewelry that could get caught in machinery or otherwise cause an incident, such as loose clothing, baggy shirts, or dragging pants. You must wear a shirt at all times; some tasks will require long-sleeved shirts. Your shirt should always be tucked in </a:t>
            </a:r>
            <a:br>
              <a:rPr lang="en-US" dirty="0">
                <a:solidFill>
                  <a:schemeClr val="bg1"/>
                </a:solidFill>
              </a:rPr>
            </a:br>
            <a:r>
              <a:rPr lang="en-US" dirty="0">
                <a:solidFill>
                  <a:schemeClr val="bg1"/>
                </a:solidFill>
              </a:rPr>
              <a:t>unless you are performing welding.</a:t>
            </a:r>
          </a:p>
        </p:txBody>
      </p:sp>
    </p:spTree>
    <p:extLst>
      <p:ext uri="{BB962C8B-B14F-4D97-AF65-F5344CB8AC3E}">
        <p14:creationId xmlns:p14="http://schemas.microsoft.com/office/powerpoint/2010/main" val="1274020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5.1.1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800" b="1" u="sng" dirty="0">
                <a:solidFill>
                  <a:srgbClr val="FF0000"/>
                </a:solidFill>
              </a:rPr>
              <a:t>WARNING!</a:t>
            </a:r>
            <a:r>
              <a:rPr lang="en-US" sz="2800" b="1" dirty="0">
                <a:solidFill>
                  <a:srgbClr val="FF0000"/>
                </a:solidFill>
              </a:rPr>
              <a:t> </a:t>
            </a:r>
            <a:endParaRPr lang="en-US" sz="2800" dirty="0">
              <a:solidFill>
                <a:srgbClr val="FF0000"/>
              </a:solidFill>
            </a:endParaRPr>
          </a:p>
          <a:p>
            <a:pPr marL="0" indent="0" algn="ctr">
              <a:buNone/>
            </a:pPr>
            <a:r>
              <a:rPr lang="en-US" sz="2400" dirty="0"/>
              <a:t>No articles should be worn under the hard hat that interferes with fit and visibility. That includes ball caps or hoodies that obscure peripheral vision. Only employer-approved gear </a:t>
            </a:r>
            <a:br>
              <a:rPr lang="en-US" sz="2400" dirty="0"/>
            </a:br>
            <a:r>
              <a:rPr lang="en-US" sz="2400" dirty="0"/>
              <a:t>is to be worn under the hard hat.</a:t>
            </a:r>
          </a:p>
          <a:p>
            <a:pPr marL="0" indent="0" algn="ctr">
              <a:buNone/>
            </a:pPr>
            <a:endParaRPr lang="en-US" sz="2400" dirty="0"/>
          </a:p>
        </p:txBody>
      </p:sp>
      <p:pic>
        <p:nvPicPr>
          <p:cNvPr id="5" name="Picture 4" descr="00101-15_F54.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23818" y="3312985"/>
            <a:ext cx="3871420" cy="2979683"/>
          </a:xfrm>
          <a:prstGeom prst="rect">
            <a:avLst/>
          </a:prstGeom>
        </p:spPr>
      </p:pic>
    </p:spTree>
    <p:extLst>
      <p:ext uri="{BB962C8B-B14F-4D97-AF65-F5344CB8AC3E}">
        <p14:creationId xmlns:p14="http://schemas.microsoft.com/office/powerpoint/2010/main" val="282583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5.1.2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a:xfrm>
            <a:off x="269056" y="1158487"/>
            <a:ext cx="8606416" cy="3941051"/>
          </a:xfrm>
        </p:spPr>
        <p:txBody>
          <a:bodyPr/>
          <a:lstStyle/>
          <a:p>
            <a:pPr marL="0" indent="0" algn="ctr">
              <a:buNone/>
            </a:pPr>
            <a:r>
              <a:rPr lang="en-US" sz="2800" dirty="0"/>
              <a:t>Some sort of eye protection is required at all times on a job site, regardless of the activity. </a:t>
            </a:r>
          </a:p>
        </p:txBody>
      </p:sp>
      <p:pic>
        <p:nvPicPr>
          <p:cNvPr id="5" name="Picture 4" descr="00101-15_F55.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0162" y="2688594"/>
            <a:ext cx="8298733" cy="2053113"/>
          </a:xfrm>
          <a:prstGeom prst="rect">
            <a:avLst/>
          </a:prstGeom>
        </p:spPr>
      </p:pic>
    </p:spTree>
    <p:extLst>
      <p:ext uri="{BB962C8B-B14F-4D97-AF65-F5344CB8AC3E}">
        <p14:creationId xmlns:p14="http://schemas.microsoft.com/office/powerpoint/2010/main" val="257993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5.1.2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269056" y="1217392"/>
            <a:ext cx="8606152" cy="1815882"/>
          </a:xfrm>
          <a:prstGeom prst="rect">
            <a:avLst/>
          </a:prstGeom>
        </p:spPr>
        <p:txBody>
          <a:bodyPr wrap="square">
            <a:spAutoFit/>
          </a:bodyPr>
          <a:lstStyle/>
          <a:p>
            <a:pPr algn="ctr"/>
            <a:r>
              <a:rPr lang="en-US" sz="2800" dirty="0"/>
              <a:t>Face shields are required for grinding, chipping, sand blasting, and similar operations involving flying particles. They are normally required when working with chemicals as well. </a:t>
            </a:r>
          </a:p>
        </p:txBody>
      </p:sp>
      <p:pic>
        <p:nvPicPr>
          <p:cNvPr id="7" name="Picture 6" descr="00101-15_F56.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42048" y="3033274"/>
            <a:ext cx="6234961" cy="3299493"/>
          </a:xfrm>
          <a:prstGeom prst="rect">
            <a:avLst/>
          </a:prstGeom>
        </p:spPr>
      </p:pic>
    </p:spTree>
    <p:extLst>
      <p:ext uri="{BB962C8B-B14F-4D97-AF65-F5344CB8AC3E}">
        <p14:creationId xmlns:p14="http://schemas.microsoft.com/office/powerpoint/2010/main" val="2099694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5.1.3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800" dirty="0"/>
              <a:t>Today’s fitted work gloves provide more dexterity than ever before. Gloves with Kevlar</a:t>
            </a:r>
            <a:r>
              <a:rPr lang="en-US" sz="2800" baseline="30000" dirty="0"/>
              <a:t>®</a:t>
            </a:r>
            <a:r>
              <a:rPr lang="en-US" sz="2800" dirty="0"/>
              <a:t> are excellent choices when using sharp tools. </a:t>
            </a:r>
          </a:p>
        </p:txBody>
      </p:sp>
      <p:pic>
        <p:nvPicPr>
          <p:cNvPr id="5" name="Picture 4" descr="00101-15_F57.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30300" y="2722758"/>
            <a:ext cx="6858457" cy="3391746"/>
          </a:xfrm>
          <a:prstGeom prst="rect">
            <a:avLst/>
          </a:prstGeom>
        </p:spPr>
      </p:pic>
    </p:spTree>
    <p:extLst>
      <p:ext uri="{BB962C8B-B14F-4D97-AF65-F5344CB8AC3E}">
        <p14:creationId xmlns:p14="http://schemas.microsoft.com/office/powerpoint/2010/main" val="2714211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5.1.4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800" b="1" u="sng" dirty="0"/>
              <a:t>FOOTWEAR</a:t>
            </a:r>
            <a:r>
              <a:rPr lang="en-US" sz="2400" b="1" u="sng" dirty="0"/>
              <a:t> </a:t>
            </a:r>
            <a:r>
              <a:rPr lang="en-US" sz="2800" b="1" u="sng" dirty="0"/>
              <a:t>RULES</a:t>
            </a:r>
          </a:p>
          <a:p>
            <a:pPr marL="0" indent="0" algn="ctr">
              <a:buNone/>
            </a:pPr>
            <a:endParaRPr lang="en-US" sz="800" dirty="0"/>
          </a:p>
          <a:p>
            <a:pPr lvl="0"/>
            <a:r>
              <a:rPr lang="en-US" sz="2400" dirty="0"/>
              <a:t>Never wear canvas shoes or sandals on the job.</a:t>
            </a:r>
          </a:p>
          <a:p>
            <a:pPr lvl="0"/>
            <a:r>
              <a:rPr lang="en-US" sz="2400" dirty="0"/>
              <a:t>Wear boots that are suited to the site conditions.</a:t>
            </a:r>
          </a:p>
          <a:p>
            <a:pPr lvl="0"/>
            <a:r>
              <a:rPr lang="en-US" sz="2400" dirty="0"/>
              <a:t>Inspect boots often and replace them when worn or damaged.</a:t>
            </a:r>
          </a:p>
          <a:p>
            <a:endParaRPr lang="en-US" sz="2400" dirty="0"/>
          </a:p>
        </p:txBody>
      </p:sp>
      <p:pic>
        <p:nvPicPr>
          <p:cNvPr id="5" name="Picture 4" descr="00101-15_F58.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23818" y="3486059"/>
            <a:ext cx="3871420" cy="2684501"/>
          </a:xfrm>
          <a:prstGeom prst="rect">
            <a:avLst/>
          </a:prstGeom>
        </p:spPr>
      </p:pic>
    </p:spTree>
    <p:extLst>
      <p:ext uri="{BB962C8B-B14F-4D97-AF65-F5344CB8AC3E}">
        <p14:creationId xmlns:p14="http://schemas.microsoft.com/office/powerpoint/2010/main" val="2463120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5.1.5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800" dirty="0"/>
              <a:t>Exposure to intense sound over time can result in severe hearing loss. </a:t>
            </a:r>
          </a:p>
        </p:txBody>
      </p:sp>
      <p:pic>
        <p:nvPicPr>
          <p:cNvPr id="5" name="Picture 4" descr="00101-15_F5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9178" y="2342789"/>
            <a:ext cx="3573279" cy="3587803"/>
          </a:xfrm>
          <a:prstGeom prst="rect">
            <a:avLst/>
          </a:prstGeom>
        </p:spPr>
      </p:pic>
      <p:pic>
        <p:nvPicPr>
          <p:cNvPr id="6" name="Picture 5" descr="00101-15_F59.jpg"/>
          <p:cNvPicPr>
            <a:picLocks noChangeAspect="1"/>
          </p:cNvPicPr>
          <p:nvPr/>
        </p:nvPicPr>
        <p:blipFill rotWithShape="1">
          <a:blip r:embed="rId4" cstate="print">
            <a:extLst>
              <a:ext uri="{28A0092B-C50C-407E-A947-70E740481C1C}">
                <a14:useLocalDpi xmlns:a14="http://schemas.microsoft.com/office/drawing/2010/main"/>
              </a:ext>
            </a:extLst>
          </a:blip>
          <a:srcRect b="-759"/>
          <a:stretch/>
        </p:blipFill>
        <p:spPr>
          <a:xfrm>
            <a:off x="4657910" y="2051116"/>
            <a:ext cx="3573279" cy="3953846"/>
          </a:xfrm>
          <a:prstGeom prst="rect">
            <a:avLst/>
          </a:prstGeom>
        </p:spPr>
      </p:pic>
    </p:spTree>
    <p:extLst>
      <p:ext uri="{BB962C8B-B14F-4D97-AF65-F5344CB8AC3E}">
        <p14:creationId xmlns:p14="http://schemas.microsoft.com/office/powerpoint/2010/main" val="871345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5.1.5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pic>
        <p:nvPicPr>
          <p:cNvPr id="8" name="Picture 7" descr="00101-15_T05 (1).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451818" y="1562821"/>
            <a:ext cx="6234961" cy="4358078"/>
          </a:xfrm>
          <a:prstGeom prst="rect">
            <a:avLst/>
          </a:prstGeom>
        </p:spPr>
      </p:pic>
    </p:spTree>
    <p:extLst>
      <p:ext uri="{BB962C8B-B14F-4D97-AF65-F5344CB8AC3E}">
        <p14:creationId xmlns:p14="http://schemas.microsoft.com/office/powerpoint/2010/main" val="2021489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5.2.0 – PPE </a:t>
            </a:r>
          </a:p>
        </p:txBody>
      </p:sp>
      <p:sp>
        <p:nvSpPr>
          <p:cNvPr id="4" name="Content Placeholder 3"/>
          <p:cNvSpPr>
            <a:spLocks noGrp="1"/>
          </p:cNvSpPr>
          <p:nvPr>
            <p:ph type="body" sz="quarter" idx="11"/>
          </p:nvPr>
        </p:nvSpPr>
        <p:spPr>
          <a:xfrm>
            <a:off x="505632" y="2004867"/>
            <a:ext cx="3611814" cy="3719246"/>
          </a:xfrm>
        </p:spPr>
        <p:txBody>
          <a:bodyPr/>
          <a:lstStyle/>
          <a:p>
            <a:pPr lvl="0"/>
            <a:r>
              <a:rPr lang="en-US" sz="2400" dirty="0"/>
              <a:t>Dust from metal grinding</a:t>
            </a:r>
          </a:p>
          <a:p>
            <a:pPr lvl="0"/>
            <a:r>
              <a:rPr lang="en-US" sz="2400" dirty="0"/>
              <a:t>Toxic fumes from welding or flame cutting of some metals</a:t>
            </a:r>
          </a:p>
          <a:p>
            <a:pPr lvl="0"/>
            <a:r>
              <a:rPr lang="en-US" sz="2400" dirty="0"/>
              <a:t>Working with cleaning solvents</a:t>
            </a:r>
          </a:p>
          <a:p>
            <a:pPr lvl="0"/>
            <a:r>
              <a:rPr lang="en-US" sz="2400" dirty="0"/>
              <a:t>Working in low-oxygen environments such as confined spaces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5" name="Rectangle 4"/>
          <p:cNvSpPr/>
          <p:nvPr/>
        </p:nvSpPr>
        <p:spPr>
          <a:xfrm>
            <a:off x="4700039" y="2046870"/>
            <a:ext cx="3938900" cy="2539157"/>
          </a:xfrm>
          <a:prstGeom prst="rect">
            <a:avLst/>
          </a:prstGeom>
        </p:spPr>
        <p:txBody>
          <a:bodyPr wrap="square">
            <a:spAutoFit/>
          </a:bodyPr>
          <a:lstStyle/>
          <a:p>
            <a:pPr marL="342900" lvl="0" indent="-342900">
              <a:spcBef>
                <a:spcPts val="600"/>
              </a:spcBef>
              <a:buFont typeface="Arial"/>
              <a:buChar char="•"/>
            </a:pPr>
            <a:r>
              <a:rPr lang="en-US" dirty="0">
                <a:solidFill>
                  <a:schemeClr val="bg1"/>
                </a:solidFill>
              </a:rPr>
              <a:t>Spray painting</a:t>
            </a:r>
          </a:p>
          <a:p>
            <a:pPr marL="342900" lvl="0" indent="-342900">
              <a:spcBef>
                <a:spcPts val="600"/>
              </a:spcBef>
              <a:buFont typeface="Arial"/>
              <a:buChar char="•"/>
            </a:pPr>
            <a:r>
              <a:rPr lang="en-US" dirty="0">
                <a:solidFill>
                  <a:schemeClr val="bg1"/>
                </a:solidFill>
              </a:rPr>
              <a:t>Sand blasting</a:t>
            </a:r>
          </a:p>
          <a:p>
            <a:pPr marL="342900" lvl="0" indent="-342900">
              <a:spcBef>
                <a:spcPts val="600"/>
              </a:spcBef>
              <a:buFont typeface="Arial"/>
              <a:buChar char="•"/>
            </a:pPr>
            <a:r>
              <a:rPr lang="en-US" dirty="0">
                <a:solidFill>
                  <a:schemeClr val="bg1"/>
                </a:solidFill>
              </a:rPr>
              <a:t>Drilling concrete</a:t>
            </a:r>
          </a:p>
          <a:p>
            <a:pPr marL="342900" indent="-342900">
              <a:spcBef>
                <a:spcPts val="600"/>
              </a:spcBef>
              <a:buFont typeface="Arial"/>
              <a:buChar char="•"/>
            </a:pPr>
            <a:r>
              <a:rPr lang="en-US" dirty="0">
                <a:solidFill>
                  <a:schemeClr val="bg1"/>
                </a:solidFill>
              </a:rPr>
              <a:t>Working with chemicals such as chlorine or ammonia </a:t>
            </a:r>
          </a:p>
        </p:txBody>
      </p:sp>
      <p:sp>
        <p:nvSpPr>
          <p:cNvPr id="6" name="Rectangle 5"/>
          <p:cNvSpPr/>
          <p:nvPr/>
        </p:nvSpPr>
        <p:spPr>
          <a:xfrm>
            <a:off x="2595738" y="1581690"/>
            <a:ext cx="3952524" cy="461665"/>
          </a:xfrm>
          <a:prstGeom prst="rect">
            <a:avLst/>
          </a:prstGeom>
        </p:spPr>
        <p:txBody>
          <a:bodyPr wrap="none">
            <a:spAutoFit/>
          </a:bodyPr>
          <a:lstStyle/>
          <a:p>
            <a:pPr marL="0" indent="0" algn="ctr">
              <a:buNone/>
            </a:pPr>
            <a:r>
              <a:rPr lang="en-US" b="1" u="sng" dirty="0">
                <a:solidFill>
                  <a:srgbClr val="FFFFFF"/>
                </a:solidFill>
              </a:rPr>
              <a:t>RESPIRATORY HAZARDS</a:t>
            </a:r>
            <a:endParaRPr lang="en-US" dirty="0">
              <a:solidFill>
                <a:srgbClr val="FFFFFF"/>
              </a:solidFill>
            </a:endParaRPr>
          </a:p>
        </p:txBody>
      </p:sp>
    </p:spTree>
    <p:extLst>
      <p:ext uri="{BB962C8B-B14F-4D97-AF65-F5344CB8AC3E}">
        <p14:creationId xmlns:p14="http://schemas.microsoft.com/office/powerpoint/2010/main" val="3269493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5.2.0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7" name="Rectangle 6"/>
          <p:cNvSpPr/>
          <p:nvPr/>
        </p:nvSpPr>
        <p:spPr>
          <a:xfrm>
            <a:off x="902890" y="1747767"/>
            <a:ext cx="7348831" cy="3170099"/>
          </a:xfrm>
          <a:prstGeom prst="rect">
            <a:avLst/>
          </a:prstGeom>
        </p:spPr>
        <p:txBody>
          <a:bodyPr wrap="square">
            <a:spAutoFit/>
          </a:bodyPr>
          <a:lstStyle/>
          <a:p>
            <a:pPr algn="ctr"/>
            <a:r>
              <a:rPr lang="en-US" sz="2800" b="1" u="sng" dirty="0">
                <a:solidFill>
                  <a:srgbClr val="FFFF00"/>
                </a:solidFill>
              </a:rPr>
              <a:t>WARNING!</a:t>
            </a:r>
            <a:endParaRPr lang="en-US" sz="2800" b="1" dirty="0">
              <a:solidFill>
                <a:srgbClr val="FFFF00"/>
              </a:solidFill>
            </a:endParaRPr>
          </a:p>
          <a:p>
            <a:pPr algn="ctr"/>
            <a:endParaRPr lang="en-US" sz="2800" dirty="0">
              <a:solidFill>
                <a:srgbClr val="FFFF00"/>
              </a:solidFill>
            </a:endParaRPr>
          </a:p>
          <a:p>
            <a:pPr algn="ctr"/>
            <a:r>
              <a:rPr lang="en-US" dirty="0">
                <a:solidFill>
                  <a:schemeClr val="bg1"/>
                </a:solidFill>
              </a:rPr>
              <a:t>Silica dust from concrete, masonry, and rock are severe respiratory hazards that can result in a lung disease known as silicosis.</a:t>
            </a:r>
          </a:p>
          <a:p>
            <a:pPr algn="ctr"/>
            <a:r>
              <a:rPr lang="en-US" dirty="0">
                <a:solidFill>
                  <a:schemeClr val="bg1"/>
                </a:solidFill>
              </a:rPr>
              <a:t> </a:t>
            </a:r>
          </a:p>
          <a:p>
            <a:pPr algn="ctr"/>
            <a:r>
              <a:rPr lang="en-US" dirty="0">
                <a:solidFill>
                  <a:schemeClr val="bg1"/>
                </a:solidFill>
              </a:rPr>
              <a:t>Asbestos must not be disturbed. It must be dealt with by specially trained and properly equipped workers.</a:t>
            </a:r>
          </a:p>
        </p:txBody>
      </p:sp>
    </p:spTree>
    <p:extLst>
      <p:ext uri="{BB962C8B-B14F-4D97-AF65-F5344CB8AC3E}">
        <p14:creationId xmlns:p14="http://schemas.microsoft.com/office/powerpoint/2010/main" val="2436630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5.2.1 to 5.2.3 – PPE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a:xfrm>
            <a:off x="5221792" y="1173672"/>
            <a:ext cx="3433746" cy="5232400"/>
          </a:xfrm>
        </p:spPr>
        <p:txBody>
          <a:bodyPr/>
          <a:lstStyle/>
          <a:p>
            <a:pPr marL="0" indent="0" algn="ctr">
              <a:spcAft>
                <a:spcPts val="1200"/>
              </a:spcAft>
              <a:buNone/>
            </a:pPr>
            <a:r>
              <a:rPr lang="en-US" sz="2800" b="1" u="sng" dirty="0"/>
              <a:t>USING A RESPIRATOR</a:t>
            </a:r>
            <a:endParaRPr lang="en-US" sz="2400" dirty="0"/>
          </a:p>
          <a:p>
            <a:pPr lvl="0"/>
            <a:r>
              <a:rPr lang="en-US" sz="2400" dirty="0"/>
              <a:t>Workers must be medically evaluated before using a respirator.</a:t>
            </a:r>
          </a:p>
          <a:p>
            <a:pPr lvl="0"/>
            <a:r>
              <a:rPr lang="en-US" sz="2400" dirty="0"/>
              <a:t>Respirators must be properly fitted and fit checks must be performed before each use.</a:t>
            </a:r>
            <a:r>
              <a:rPr lang="en-US" sz="2800" dirty="0"/>
              <a:t> </a:t>
            </a:r>
          </a:p>
        </p:txBody>
      </p:sp>
      <p:pic>
        <p:nvPicPr>
          <p:cNvPr id="5" name="Picture 4" descr="00101-15_F6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5381" y="1173672"/>
            <a:ext cx="4440968" cy="5152516"/>
          </a:xfrm>
          <a:prstGeom prst="rect">
            <a:avLst/>
          </a:prstGeom>
        </p:spPr>
      </p:pic>
    </p:spTree>
    <p:extLst>
      <p:ext uri="{BB962C8B-B14F-4D97-AF65-F5344CB8AC3E}">
        <p14:creationId xmlns:p14="http://schemas.microsoft.com/office/powerpoint/2010/main" val="2625493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Laboratory – PPE </a:t>
            </a:r>
          </a:p>
        </p:txBody>
      </p:sp>
      <p:sp>
        <p:nvSpPr>
          <p:cNvPr id="6" name="Text Placeholder 5"/>
          <p:cNvSpPr>
            <a:spLocks noGrp="1"/>
          </p:cNvSpPr>
          <p:nvPr>
            <p:ph type="body" sz="quarter" idx="11"/>
          </p:nvPr>
        </p:nvSpPr>
        <p:spPr/>
        <p:txBody>
          <a:bodyPr/>
          <a:lstStyle/>
          <a:p>
            <a:pPr marL="0" indent="0" algn="ctr">
              <a:buNone/>
            </a:pPr>
            <a:endParaRPr lang="en-US" b="1" dirty="0"/>
          </a:p>
          <a:p>
            <a:pPr marL="0" indent="0" algn="ctr">
              <a:buNone/>
            </a:pPr>
            <a:endParaRPr lang="en-US" b="1" dirty="0"/>
          </a:p>
          <a:p>
            <a:pPr marL="0" indent="0" algn="ctr">
              <a:buNone/>
            </a:pPr>
            <a:r>
              <a:rPr lang="en-US" b="1" dirty="0"/>
              <a:t>INSPECTING AND APPLYING PPE</a:t>
            </a:r>
            <a:endParaRPr lang="en-US" dirty="0"/>
          </a:p>
          <a:p>
            <a:pPr marL="0" indent="0" algn="ctr">
              <a:buNone/>
            </a:pPr>
            <a:r>
              <a:rPr lang="en-US" b="1" dirty="0"/>
              <a:t> </a:t>
            </a:r>
            <a:endParaRPr lang="en-US" dirty="0"/>
          </a:p>
          <a:p>
            <a:pPr marL="0" indent="0" algn="ctr">
              <a:buNone/>
            </a:pPr>
            <a:r>
              <a:rPr lang="en-US" b="1" dirty="0"/>
              <a:t>PERFORMANCE TASKS 2 AND 3</a:t>
            </a:r>
            <a:r>
              <a:rPr lang="en-US" dirty="0"/>
              <a:t>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4293320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6.1.0 – Site Hazards</a:t>
            </a:r>
          </a:p>
        </p:txBody>
      </p:sp>
      <p:sp>
        <p:nvSpPr>
          <p:cNvPr id="3" name="Text Placeholder 2"/>
          <p:cNvSpPr>
            <a:spLocks noGrp="1"/>
          </p:cNvSpPr>
          <p:nvPr>
            <p:ph type="body" sz="quarter" idx="11"/>
          </p:nvPr>
        </p:nvSpPr>
        <p:spPr/>
        <p:txBody>
          <a:bodyPr/>
          <a:lstStyle/>
          <a:p>
            <a:pPr marL="0" indent="0" algn="ctr">
              <a:buNone/>
            </a:pPr>
            <a:r>
              <a:rPr lang="en-US" sz="2800" b="1" u="sng" dirty="0"/>
              <a:t>SOME SIGNIFICANT HAZARDS</a:t>
            </a:r>
            <a:endParaRPr lang="en-US" sz="2800" dirty="0"/>
          </a:p>
          <a:p>
            <a:pPr marL="0" indent="0" algn="ctr">
              <a:buNone/>
            </a:pPr>
            <a:r>
              <a:rPr lang="en-US" sz="2400" dirty="0"/>
              <a:t>Lead</a:t>
            </a:r>
          </a:p>
          <a:p>
            <a:pPr marL="0" indent="0" algn="ctr">
              <a:buNone/>
            </a:pPr>
            <a:r>
              <a:rPr lang="en-US" sz="2400" dirty="0"/>
              <a:t>Bloodborne pathogens</a:t>
            </a:r>
          </a:p>
          <a:p>
            <a:pPr marL="0" indent="0" algn="ctr">
              <a:buNone/>
            </a:pPr>
            <a:r>
              <a:rPr lang="en-US" sz="2400" dirty="0"/>
              <a:t>Chemicals</a:t>
            </a:r>
          </a:p>
          <a:p>
            <a:pPr marL="0" indent="0" algn="ctr">
              <a:buNone/>
            </a:pPr>
            <a:r>
              <a:rPr lang="en-US" sz="2400" dirty="0"/>
              <a:t> </a:t>
            </a:r>
          </a:p>
          <a:p>
            <a:pPr marL="0" indent="0" algn="ctr">
              <a:buNone/>
            </a:pPr>
            <a:r>
              <a:rPr lang="en-US" sz="2400" dirty="0"/>
              <a:t>Be sure you are familiar with exposure hazards on the job site, recognize the warning signs, and take the required precautions against exposure.</a:t>
            </a:r>
          </a:p>
          <a:p>
            <a:pPr marL="0" indent="0" algn="ctr">
              <a:buNone/>
            </a:pPr>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185872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6.1.1 and 6.1.2 – Site Hazards</a:t>
            </a:r>
          </a:p>
        </p:txBody>
      </p:sp>
      <p:sp>
        <p:nvSpPr>
          <p:cNvPr id="3" name="Text Placeholder 2"/>
          <p:cNvSpPr>
            <a:spLocks noGrp="1"/>
          </p:cNvSpPr>
          <p:nvPr>
            <p:ph type="body" sz="quarter" idx="11"/>
          </p:nvPr>
        </p:nvSpPr>
        <p:spPr/>
        <p:txBody>
          <a:bodyPr/>
          <a:lstStyle/>
          <a:p>
            <a:pPr marL="0" indent="0" algn="ctr">
              <a:buNone/>
            </a:pPr>
            <a:r>
              <a:rPr lang="en-US" b="1" u="sng" dirty="0"/>
              <a:t>LEAD</a:t>
            </a:r>
          </a:p>
          <a:p>
            <a:pPr marL="0" indent="0" algn="ctr">
              <a:buNone/>
            </a:pPr>
            <a:endParaRPr lang="en-US" sz="2000" dirty="0"/>
          </a:p>
          <a:p>
            <a:pPr lvl="0"/>
            <a:r>
              <a:rPr lang="en-US" sz="2800" dirty="0"/>
              <a:t>Used in piping, batteries, and casting metals.</a:t>
            </a:r>
          </a:p>
          <a:p>
            <a:pPr lvl="0"/>
            <a:r>
              <a:rPr lang="en-US" sz="2800" dirty="0"/>
              <a:t>Commonly found in paint before 1978.</a:t>
            </a:r>
          </a:p>
          <a:p>
            <a:pPr lvl="0"/>
            <a:r>
              <a:rPr lang="en-US" sz="2800" dirty="0"/>
              <a:t>Sanding dust from lead-based paint is very hazardous.</a:t>
            </a:r>
          </a:p>
          <a:p>
            <a:endParaRPr lang="en-US"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955881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6.1.1 and 6.1.2 – Site Hazards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5" name="Rectangle 4"/>
          <p:cNvSpPr/>
          <p:nvPr/>
        </p:nvSpPr>
        <p:spPr>
          <a:xfrm>
            <a:off x="526981" y="1725611"/>
            <a:ext cx="8125386" cy="3908762"/>
          </a:xfrm>
          <a:prstGeom prst="rect">
            <a:avLst/>
          </a:prstGeom>
        </p:spPr>
        <p:txBody>
          <a:bodyPr wrap="square">
            <a:spAutoFit/>
          </a:bodyPr>
          <a:lstStyle/>
          <a:p>
            <a:pPr algn="ctr"/>
            <a:r>
              <a:rPr lang="en-US" sz="3200" b="1" u="sng" dirty="0">
                <a:solidFill>
                  <a:srgbClr val="FFFFFF"/>
                </a:solidFill>
              </a:rPr>
              <a:t>BLOODBORNE PATHOGENS</a:t>
            </a:r>
          </a:p>
          <a:p>
            <a:pPr algn="ctr"/>
            <a:endParaRPr lang="en-US" sz="2000" dirty="0">
              <a:solidFill>
                <a:srgbClr val="FFFFFF"/>
              </a:solidFill>
            </a:endParaRPr>
          </a:p>
          <a:p>
            <a:pPr marL="342900" lvl="0" indent="-342900">
              <a:buFont typeface="Arial"/>
              <a:buChar char="•"/>
            </a:pPr>
            <a:r>
              <a:rPr lang="en-US" sz="2800" dirty="0">
                <a:solidFill>
                  <a:srgbClr val="FFFFFF"/>
                </a:solidFill>
              </a:rPr>
              <a:t>Bloodborne infectious diseases include HIV, Hepatitis B, and Hepatitis C.</a:t>
            </a:r>
          </a:p>
          <a:p>
            <a:pPr marL="342900" lvl="0" indent="-342900">
              <a:buFont typeface="Arial"/>
              <a:buChar char="•"/>
            </a:pPr>
            <a:r>
              <a:rPr lang="en-US" sz="2800" dirty="0">
                <a:solidFill>
                  <a:srgbClr val="FFFFFF"/>
                </a:solidFill>
              </a:rPr>
              <a:t>Transmitted through contact with blood and other bodily fluids.</a:t>
            </a:r>
          </a:p>
          <a:p>
            <a:pPr marL="342900" lvl="0" indent="-342900">
              <a:buFont typeface="Arial"/>
              <a:buChar char="•"/>
            </a:pPr>
            <a:r>
              <a:rPr lang="en-US" sz="2800" dirty="0">
                <a:solidFill>
                  <a:srgbClr val="FFFFFF"/>
                </a:solidFill>
              </a:rPr>
              <a:t>Use gloves, eye protection, and masks as needed.</a:t>
            </a:r>
          </a:p>
          <a:p>
            <a:pPr marL="342900" lvl="0" indent="-342900">
              <a:buFont typeface="Arial"/>
              <a:buChar char="•"/>
            </a:pPr>
            <a:r>
              <a:rPr lang="en-US" sz="2800" dirty="0">
                <a:solidFill>
                  <a:srgbClr val="FFFFFF"/>
                </a:solidFill>
              </a:rPr>
              <a:t>Report any known contact.</a:t>
            </a:r>
          </a:p>
        </p:txBody>
      </p:sp>
    </p:spTree>
    <p:extLst>
      <p:ext uri="{BB962C8B-B14F-4D97-AF65-F5344CB8AC3E}">
        <p14:creationId xmlns:p14="http://schemas.microsoft.com/office/powerpoint/2010/main" val="421201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6.1.3 – Site Hazards</a:t>
            </a:r>
          </a:p>
        </p:txBody>
      </p:sp>
      <p:sp>
        <p:nvSpPr>
          <p:cNvPr id="3" name="Text Placeholder 2"/>
          <p:cNvSpPr>
            <a:spLocks noGrp="1"/>
          </p:cNvSpPr>
          <p:nvPr>
            <p:ph type="body" sz="quarter" idx="11"/>
          </p:nvPr>
        </p:nvSpPr>
        <p:spPr/>
        <p:txBody>
          <a:bodyPr/>
          <a:lstStyle/>
          <a:p>
            <a:pPr marL="0" indent="0" algn="ctr">
              <a:buNone/>
            </a:pPr>
            <a:r>
              <a:rPr lang="en-US" sz="2800" b="1" u="sng" dirty="0"/>
              <a:t>CHEMICAL HAZARDS</a:t>
            </a:r>
          </a:p>
          <a:p>
            <a:pPr marL="0" indent="0" algn="ctr">
              <a:buNone/>
            </a:pPr>
            <a:endParaRPr lang="en-US" sz="1600" dirty="0"/>
          </a:p>
          <a:p>
            <a:pPr lvl="0"/>
            <a:r>
              <a:rPr lang="en-US" sz="2400" dirty="0"/>
              <a:t>Acids, solvents, and other chemicals can produce toxic vapors or may be flammable.</a:t>
            </a:r>
          </a:p>
          <a:p>
            <a:pPr lvl="0"/>
            <a:r>
              <a:rPr lang="en-US" sz="2400" dirty="0"/>
              <a:t>Some adhesives, paints, and other chemicals can be poisonous. Contact may cause skin irritation, breathing problems, or allergic reaction.</a:t>
            </a:r>
          </a:p>
          <a:p>
            <a:pPr lvl="0"/>
            <a:r>
              <a:rPr lang="en-US" sz="2400" dirty="0"/>
              <a:t>Compressed gases in cylinders such as acetylene and oxygen represent an explosion hazard.</a:t>
            </a:r>
          </a:p>
          <a:p>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3380728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6.1.4 – Site Hazards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pic>
        <p:nvPicPr>
          <p:cNvPr id="5" name="Content Placeholder 4" descr="00101-15_F61.jpg"/>
          <p:cNvPicPr>
            <a:picLocks noGrp="1" noChangeAspect="1"/>
          </p:cNvPicPr>
          <p:nvPr>
            <p:ph sz="quarter" idx="11"/>
          </p:nvPr>
        </p:nvPicPr>
        <p:blipFill>
          <a:blip r:embed="rId3" cstate="print">
            <a:extLst>
              <a:ext uri="{28A0092B-C50C-407E-A947-70E740481C1C}">
                <a14:useLocalDpi xmlns:a14="http://schemas.microsoft.com/office/drawing/2010/main"/>
              </a:ext>
            </a:extLst>
          </a:blip>
          <a:srcRect t="-6197" b="-6197"/>
          <a:stretch>
            <a:fillRect/>
          </a:stretch>
        </p:blipFill>
        <p:spPr>
          <a:xfrm>
            <a:off x="659993" y="1524065"/>
            <a:ext cx="7824015" cy="4756727"/>
          </a:xfrm>
        </p:spPr>
      </p:pic>
      <p:sp>
        <p:nvSpPr>
          <p:cNvPr id="6" name="Rectangle 5"/>
          <p:cNvSpPr/>
          <p:nvPr/>
        </p:nvSpPr>
        <p:spPr>
          <a:xfrm>
            <a:off x="115136" y="1139185"/>
            <a:ext cx="8874944" cy="400110"/>
          </a:xfrm>
          <a:prstGeom prst="rect">
            <a:avLst/>
          </a:prstGeom>
        </p:spPr>
        <p:txBody>
          <a:bodyPr wrap="square">
            <a:spAutoFit/>
          </a:bodyPr>
          <a:lstStyle/>
          <a:p>
            <a:pPr algn="ctr"/>
            <a:r>
              <a:rPr lang="en-US" sz="2000" b="1" dirty="0"/>
              <a:t>Flammable, Combustible, or Explosive Material Identification</a:t>
            </a:r>
            <a:r>
              <a:rPr lang="en-US" sz="2000" dirty="0"/>
              <a:t> </a:t>
            </a:r>
          </a:p>
        </p:txBody>
      </p:sp>
    </p:spTree>
    <p:extLst>
      <p:ext uri="{BB962C8B-B14F-4D97-AF65-F5344CB8AC3E}">
        <p14:creationId xmlns:p14="http://schemas.microsoft.com/office/powerpoint/2010/main" val="2514042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6.1.4 – Site Hazards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pic>
        <p:nvPicPr>
          <p:cNvPr id="7" name="Picture 6" descr="00101-15_F6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71847" y="1179890"/>
            <a:ext cx="4192427" cy="5152516"/>
          </a:xfrm>
          <a:prstGeom prst="rect">
            <a:avLst/>
          </a:prstGeom>
        </p:spPr>
      </p:pic>
    </p:spTree>
    <p:extLst>
      <p:ext uri="{BB962C8B-B14F-4D97-AF65-F5344CB8AC3E}">
        <p14:creationId xmlns:p14="http://schemas.microsoft.com/office/powerpoint/2010/main" val="722055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6.1.5 and 6.1.6 – Site Hazards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400" b="1" u="sng" dirty="0">
                <a:solidFill>
                  <a:srgbClr val="FF0000"/>
                </a:solidFill>
              </a:rPr>
              <a:t>WARNING!</a:t>
            </a:r>
            <a:r>
              <a:rPr lang="en-US" sz="2400" b="1" dirty="0"/>
              <a:t> </a:t>
            </a:r>
            <a:endParaRPr lang="en-US" sz="2400" dirty="0"/>
          </a:p>
          <a:p>
            <a:pPr marL="0" indent="0" algn="ctr">
              <a:buNone/>
            </a:pPr>
            <a:r>
              <a:rPr lang="en-US" sz="2400" dirty="0"/>
              <a:t>Learn to recognize the symbols for radiation and biohazards. Stay away unless you are properly trained and equipped.</a:t>
            </a:r>
          </a:p>
          <a:p>
            <a:pPr marL="0" indent="0" algn="ctr">
              <a:buNone/>
            </a:pPr>
            <a:endParaRPr lang="en-US" sz="2400" dirty="0"/>
          </a:p>
        </p:txBody>
      </p:sp>
      <p:pic>
        <p:nvPicPr>
          <p:cNvPr id="5" name="Picture 4" descr="00101-15_F63.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77212" y="2836489"/>
            <a:ext cx="3597955" cy="2730692"/>
          </a:xfrm>
          <a:prstGeom prst="rect">
            <a:avLst/>
          </a:prstGeom>
        </p:spPr>
      </p:pic>
      <p:pic>
        <p:nvPicPr>
          <p:cNvPr id="6" name="Picture 5" descr="00101-15_F64.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19133" y="2836489"/>
            <a:ext cx="3519473" cy="2829840"/>
          </a:xfrm>
          <a:prstGeom prst="rect">
            <a:avLst/>
          </a:prstGeom>
        </p:spPr>
      </p:pic>
    </p:spTree>
    <p:extLst>
      <p:ext uri="{BB962C8B-B14F-4D97-AF65-F5344CB8AC3E}">
        <p14:creationId xmlns:p14="http://schemas.microsoft.com/office/powerpoint/2010/main" val="2677767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6.2.0 to 6.2.4 – Site Hazards</a:t>
            </a:r>
          </a:p>
        </p:txBody>
      </p:sp>
      <p:sp>
        <p:nvSpPr>
          <p:cNvPr id="3" name="Text Placeholder 2"/>
          <p:cNvSpPr>
            <a:spLocks noGrp="1"/>
          </p:cNvSpPr>
          <p:nvPr>
            <p:ph type="body" sz="quarter" idx="11"/>
          </p:nvPr>
        </p:nvSpPr>
        <p:spPr/>
        <p:txBody>
          <a:bodyPr/>
          <a:lstStyle/>
          <a:p>
            <a:pPr marL="0" indent="0" algn="ctr">
              <a:buNone/>
            </a:pPr>
            <a:r>
              <a:rPr lang="en-US" sz="2800" b="1" u="sng" dirty="0"/>
              <a:t>HEAT-RELATED HEALTH CONCERNS</a:t>
            </a:r>
          </a:p>
          <a:p>
            <a:pPr marL="0" indent="0" algn="ctr">
              <a:buNone/>
            </a:pPr>
            <a:endParaRPr lang="en-US" sz="2000" dirty="0"/>
          </a:p>
          <a:p>
            <a:pPr lvl="0"/>
            <a:r>
              <a:rPr lang="en-US" sz="2400" dirty="0"/>
              <a:t>Heat stress  </a:t>
            </a:r>
          </a:p>
          <a:p>
            <a:pPr lvl="0"/>
            <a:r>
              <a:rPr lang="en-US" sz="2400" dirty="0"/>
              <a:t>Heat cramps</a:t>
            </a:r>
          </a:p>
          <a:p>
            <a:pPr lvl="0"/>
            <a:r>
              <a:rPr lang="en-US" sz="2400" dirty="0"/>
              <a:t>Heat exhaustion</a:t>
            </a:r>
          </a:p>
          <a:p>
            <a:pPr lvl="0"/>
            <a:r>
              <a:rPr lang="en-US" sz="2400" dirty="0"/>
              <a:t>Heat stroke</a:t>
            </a:r>
            <a:br>
              <a:rPr lang="en-US" sz="2400" dirty="0"/>
            </a:br>
            <a:endParaRPr lang="en-US" sz="2400" dirty="0"/>
          </a:p>
          <a:p>
            <a:pPr marL="0" indent="0" algn="ctr">
              <a:buNone/>
            </a:pPr>
            <a:r>
              <a:rPr lang="en-US" sz="2400" dirty="0"/>
              <a:t>Learn to recognize the symptoms of heat exhaustion and heat stroke and know when to seek medical attention.</a:t>
            </a:r>
          </a:p>
          <a:p>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3656554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6.2.0 to 6.2.4 – Site Hazards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5" name="Rectangle 4"/>
          <p:cNvSpPr/>
          <p:nvPr/>
        </p:nvSpPr>
        <p:spPr>
          <a:xfrm>
            <a:off x="505631" y="1598610"/>
            <a:ext cx="8125387" cy="2677656"/>
          </a:xfrm>
          <a:prstGeom prst="rect">
            <a:avLst/>
          </a:prstGeom>
        </p:spPr>
        <p:txBody>
          <a:bodyPr wrap="square">
            <a:spAutoFit/>
          </a:bodyPr>
          <a:lstStyle/>
          <a:p>
            <a:pPr algn="ctr"/>
            <a:r>
              <a:rPr lang="en-US" sz="2800" b="1" u="sng" dirty="0">
                <a:solidFill>
                  <a:schemeClr val="bg1"/>
                </a:solidFill>
              </a:rPr>
              <a:t>AVOIDANCE</a:t>
            </a:r>
          </a:p>
          <a:p>
            <a:pPr algn="ctr"/>
            <a:endParaRPr lang="en-US" sz="2000" dirty="0">
              <a:solidFill>
                <a:schemeClr val="bg1"/>
              </a:solidFill>
            </a:endParaRPr>
          </a:p>
          <a:p>
            <a:pPr marL="342900" lvl="0" indent="-342900">
              <a:spcBef>
                <a:spcPts val="600"/>
              </a:spcBef>
              <a:buFont typeface="Arial"/>
              <a:buChar char="•"/>
            </a:pPr>
            <a:r>
              <a:rPr lang="en-US" dirty="0">
                <a:solidFill>
                  <a:schemeClr val="bg1"/>
                </a:solidFill>
              </a:rPr>
              <a:t>Drink plenty of water.</a:t>
            </a:r>
          </a:p>
          <a:p>
            <a:pPr marL="342900" lvl="0" indent="-342900">
              <a:spcBef>
                <a:spcPts val="600"/>
              </a:spcBef>
              <a:buFont typeface="Arial"/>
              <a:buChar char="•"/>
            </a:pPr>
            <a:r>
              <a:rPr lang="en-US" dirty="0">
                <a:solidFill>
                  <a:schemeClr val="bg1"/>
                </a:solidFill>
              </a:rPr>
              <a:t>Wear lightweight clothing if possible.</a:t>
            </a:r>
          </a:p>
          <a:p>
            <a:pPr marL="342900" lvl="0" indent="-342900">
              <a:spcBef>
                <a:spcPts val="600"/>
              </a:spcBef>
              <a:buFont typeface="Arial"/>
              <a:buChar char="•"/>
            </a:pPr>
            <a:r>
              <a:rPr lang="en-US" dirty="0">
                <a:solidFill>
                  <a:schemeClr val="bg1"/>
                </a:solidFill>
              </a:rPr>
              <a:t>Keep your head covered and your face shielded.</a:t>
            </a:r>
          </a:p>
          <a:p>
            <a:pPr marL="342900" indent="-342900">
              <a:spcBef>
                <a:spcPts val="600"/>
              </a:spcBef>
              <a:buFont typeface="Arial"/>
              <a:buChar char="•"/>
            </a:pPr>
            <a:r>
              <a:rPr lang="en-US" dirty="0">
                <a:solidFill>
                  <a:schemeClr val="bg1"/>
                </a:solidFill>
              </a:rPr>
              <a:t>Take short breaks in the shade if possible. </a:t>
            </a:r>
          </a:p>
        </p:txBody>
      </p:sp>
    </p:spTree>
    <p:extLst>
      <p:ext uri="{BB962C8B-B14F-4D97-AF65-F5344CB8AC3E}">
        <p14:creationId xmlns:p14="http://schemas.microsoft.com/office/powerpoint/2010/main" val="816331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6.2.5 to 6.2.7 – Site Hazards</a:t>
            </a:r>
          </a:p>
        </p:txBody>
      </p:sp>
      <p:sp>
        <p:nvSpPr>
          <p:cNvPr id="3" name="Text Placeholder 2"/>
          <p:cNvSpPr>
            <a:spLocks noGrp="1"/>
          </p:cNvSpPr>
          <p:nvPr>
            <p:ph type="body" sz="quarter" idx="11"/>
          </p:nvPr>
        </p:nvSpPr>
        <p:spPr/>
        <p:txBody>
          <a:bodyPr/>
          <a:lstStyle/>
          <a:p>
            <a:pPr marL="0" indent="0" algn="ctr">
              <a:buNone/>
            </a:pPr>
            <a:r>
              <a:rPr lang="en-US" sz="2800" b="1" u="sng" dirty="0"/>
              <a:t>FROSTBITE</a:t>
            </a:r>
          </a:p>
          <a:p>
            <a:pPr marL="0" indent="0" algn="ctr">
              <a:buNone/>
            </a:pPr>
            <a:endParaRPr lang="en-US" sz="1600" dirty="0"/>
          </a:p>
          <a:p>
            <a:pPr lvl="0"/>
            <a:r>
              <a:rPr lang="en-US" sz="2400" dirty="0"/>
              <a:t>Frostbite damages tissue, commonly fingers, toes, and nose</a:t>
            </a:r>
          </a:p>
          <a:p>
            <a:pPr lvl="0"/>
            <a:r>
              <a:rPr lang="en-US" sz="2400" dirty="0"/>
              <a:t>Symptoms include pale, waxy-white skin or hard, numb skin</a:t>
            </a:r>
          </a:p>
          <a:p>
            <a:pPr lvl="0"/>
            <a:r>
              <a:rPr lang="en-US" sz="2400" dirty="0"/>
              <a:t>Never rub the affected area</a:t>
            </a:r>
          </a:p>
          <a:p>
            <a:pPr lvl="0"/>
            <a:r>
              <a:rPr lang="en-US" sz="2400" dirty="0"/>
              <a:t>Move to a warm area and apply warm (not hot) water</a:t>
            </a:r>
          </a:p>
          <a:p>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1187490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6.2.5 to 6.2.7 – Site Hazards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5" name="Rectangle 4"/>
          <p:cNvSpPr/>
          <p:nvPr/>
        </p:nvSpPr>
        <p:spPr>
          <a:xfrm>
            <a:off x="593554" y="1641253"/>
            <a:ext cx="8125386" cy="2923877"/>
          </a:xfrm>
          <a:prstGeom prst="rect">
            <a:avLst/>
          </a:prstGeom>
        </p:spPr>
        <p:txBody>
          <a:bodyPr wrap="square">
            <a:spAutoFit/>
          </a:bodyPr>
          <a:lstStyle/>
          <a:p>
            <a:pPr algn="ctr"/>
            <a:r>
              <a:rPr lang="en-US" sz="2800" b="1" u="sng" dirty="0">
                <a:solidFill>
                  <a:srgbClr val="FFFFFF"/>
                </a:solidFill>
              </a:rPr>
              <a:t>HYPOTHERMIA</a:t>
            </a:r>
          </a:p>
          <a:p>
            <a:pPr algn="ctr"/>
            <a:endParaRPr lang="en-US" sz="1600" dirty="0">
              <a:solidFill>
                <a:srgbClr val="FFFFFF"/>
              </a:solidFill>
            </a:endParaRPr>
          </a:p>
          <a:p>
            <a:pPr marL="342900" lvl="0" indent="-342900">
              <a:spcBef>
                <a:spcPts val="600"/>
              </a:spcBef>
              <a:buFont typeface="Arial"/>
              <a:buChar char="•"/>
            </a:pPr>
            <a:r>
              <a:rPr lang="en-US" dirty="0">
                <a:solidFill>
                  <a:srgbClr val="FFFFFF"/>
                </a:solidFill>
              </a:rPr>
              <a:t>Loss of body heat and reduced body temperature</a:t>
            </a:r>
          </a:p>
          <a:p>
            <a:pPr marL="342900" lvl="0" indent="-342900">
              <a:spcBef>
                <a:spcPts val="600"/>
              </a:spcBef>
              <a:buFont typeface="Arial"/>
              <a:buChar char="•"/>
            </a:pPr>
            <a:r>
              <a:rPr lang="en-US" dirty="0">
                <a:solidFill>
                  <a:srgbClr val="FFFFFF"/>
                </a:solidFill>
              </a:rPr>
              <a:t>Look for shivering, slurred speech, drowsiness, confusion, and weakness</a:t>
            </a:r>
          </a:p>
          <a:p>
            <a:pPr marL="342900" lvl="0" indent="-342900">
              <a:spcBef>
                <a:spcPts val="600"/>
              </a:spcBef>
              <a:buFont typeface="Arial"/>
              <a:buChar char="•"/>
            </a:pPr>
            <a:r>
              <a:rPr lang="en-US" dirty="0">
                <a:solidFill>
                  <a:srgbClr val="FFFFFF"/>
                </a:solidFill>
              </a:rPr>
              <a:t>Move to a warm, dry area and replace wet clothing</a:t>
            </a:r>
          </a:p>
          <a:p>
            <a:pPr marL="342900" indent="-342900">
              <a:spcBef>
                <a:spcPts val="600"/>
              </a:spcBef>
              <a:buFont typeface="Arial"/>
              <a:buChar char="•"/>
            </a:pPr>
            <a:r>
              <a:rPr lang="en-US" dirty="0">
                <a:solidFill>
                  <a:srgbClr val="FFFFFF"/>
                </a:solidFill>
              </a:rPr>
              <a:t>Provide warm drinks, but avoid caffeine and alcohol</a:t>
            </a:r>
          </a:p>
        </p:txBody>
      </p:sp>
    </p:spTree>
    <p:extLst>
      <p:ext uri="{BB962C8B-B14F-4D97-AF65-F5344CB8AC3E}">
        <p14:creationId xmlns:p14="http://schemas.microsoft.com/office/powerpoint/2010/main" val="3210081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6.2.5 to 6.2.7 – Site Hazards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468365" y="1660340"/>
            <a:ext cx="8125386" cy="2923877"/>
          </a:xfrm>
          <a:prstGeom prst="rect">
            <a:avLst/>
          </a:prstGeom>
        </p:spPr>
        <p:txBody>
          <a:bodyPr wrap="square">
            <a:spAutoFit/>
          </a:bodyPr>
          <a:lstStyle/>
          <a:p>
            <a:pPr algn="ctr"/>
            <a:r>
              <a:rPr lang="en-US" sz="2800" b="1" u="sng" dirty="0">
                <a:solidFill>
                  <a:srgbClr val="FFFFFF"/>
                </a:solidFill>
              </a:rPr>
              <a:t>AVOIDING COLD-RELATED INJURY</a:t>
            </a:r>
          </a:p>
          <a:p>
            <a:pPr algn="ctr"/>
            <a:endParaRPr lang="en-US" sz="1600" dirty="0">
              <a:solidFill>
                <a:srgbClr val="FFFFFF"/>
              </a:solidFill>
            </a:endParaRPr>
          </a:p>
          <a:p>
            <a:pPr marL="342900" lvl="0" indent="-342900">
              <a:spcBef>
                <a:spcPts val="600"/>
              </a:spcBef>
              <a:buFont typeface="Arial"/>
              <a:buChar char="•"/>
            </a:pPr>
            <a:r>
              <a:rPr lang="en-US" dirty="0">
                <a:solidFill>
                  <a:srgbClr val="FFFFFF"/>
                </a:solidFill>
              </a:rPr>
              <a:t>Dress in layers</a:t>
            </a:r>
          </a:p>
          <a:p>
            <a:pPr marL="342900" lvl="0" indent="-342900">
              <a:spcBef>
                <a:spcPts val="600"/>
              </a:spcBef>
              <a:buFont typeface="Arial"/>
              <a:buChar char="•"/>
            </a:pPr>
            <a:r>
              <a:rPr lang="en-US" dirty="0">
                <a:solidFill>
                  <a:srgbClr val="FFFFFF"/>
                </a:solidFill>
              </a:rPr>
              <a:t>Wear waterproof, wind-resistant fabrics and waterproof boots when working outdoors</a:t>
            </a:r>
          </a:p>
          <a:p>
            <a:pPr marL="342900" lvl="0" indent="-342900">
              <a:spcBef>
                <a:spcPts val="600"/>
              </a:spcBef>
              <a:buFont typeface="Arial"/>
              <a:buChar char="•"/>
            </a:pPr>
            <a:r>
              <a:rPr lang="en-US" dirty="0">
                <a:solidFill>
                  <a:srgbClr val="FFFFFF"/>
                </a:solidFill>
              </a:rPr>
              <a:t>Wear a hat or cap to reduce heat loss</a:t>
            </a:r>
          </a:p>
          <a:p>
            <a:pPr marL="342900" indent="-342900">
              <a:spcBef>
                <a:spcPts val="600"/>
              </a:spcBef>
              <a:buFont typeface="Arial"/>
              <a:buChar char="•"/>
            </a:pPr>
            <a:r>
              <a:rPr lang="en-US" dirty="0">
                <a:solidFill>
                  <a:srgbClr val="FFFFFF"/>
                </a:solidFill>
              </a:rPr>
              <a:t>Carry extra clothing in case of rain </a:t>
            </a:r>
          </a:p>
        </p:txBody>
      </p:sp>
    </p:spTree>
    <p:extLst>
      <p:ext uri="{BB962C8B-B14F-4D97-AF65-F5344CB8AC3E}">
        <p14:creationId xmlns:p14="http://schemas.microsoft.com/office/powerpoint/2010/main" val="2542283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Section 6.3.1 – Site Hazards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Content Placeholder 5"/>
          <p:cNvSpPr>
            <a:spLocks noGrp="1"/>
          </p:cNvSpPr>
          <p:nvPr>
            <p:ph sz="quarter" idx="11"/>
          </p:nvPr>
        </p:nvSpPr>
        <p:spPr>
          <a:xfrm>
            <a:off x="268792" y="4768150"/>
            <a:ext cx="8606416" cy="1476757"/>
          </a:xfrm>
        </p:spPr>
        <p:txBody>
          <a:bodyPr/>
          <a:lstStyle/>
          <a:p>
            <a:pPr marL="0" indent="0" algn="ctr">
              <a:buNone/>
            </a:pPr>
            <a:r>
              <a:rPr lang="en-US" sz="2000" b="1" u="sng" dirty="0"/>
              <a:t>ARC WELDING SAFETY</a:t>
            </a:r>
          </a:p>
          <a:p>
            <a:pPr marL="0" indent="0" algn="ctr">
              <a:buNone/>
            </a:pPr>
            <a:endParaRPr lang="en-US" sz="1000" dirty="0"/>
          </a:p>
          <a:p>
            <a:pPr lvl="0"/>
            <a:r>
              <a:rPr lang="en-US" sz="1800" dirty="0"/>
              <a:t>Exposure to the welding arc can result in flash burns to the eyes.</a:t>
            </a:r>
          </a:p>
          <a:p>
            <a:pPr lvl="0"/>
            <a:r>
              <a:rPr lang="en-US" sz="1800" dirty="0"/>
              <a:t>Welding curtains must be used to shield nearby workers from the welding arc.</a:t>
            </a:r>
          </a:p>
          <a:p>
            <a:pPr lvl="0"/>
            <a:r>
              <a:rPr lang="en-US" sz="1800" dirty="0"/>
              <a:t>Anyone in the vicinity must wear shaded lenses as required.</a:t>
            </a:r>
          </a:p>
          <a:p>
            <a:endParaRPr lang="en-US" sz="1800" dirty="0"/>
          </a:p>
        </p:txBody>
      </p:sp>
      <p:pic>
        <p:nvPicPr>
          <p:cNvPr id="7" name="Picture 6" descr="00101-15_F66.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68372" y="1259469"/>
            <a:ext cx="4258562" cy="3392318"/>
          </a:xfrm>
          <a:prstGeom prst="rect">
            <a:avLst/>
          </a:prstGeom>
        </p:spPr>
      </p:pic>
    </p:spTree>
    <p:extLst>
      <p:ext uri="{BB962C8B-B14F-4D97-AF65-F5344CB8AC3E}">
        <p14:creationId xmlns:p14="http://schemas.microsoft.com/office/powerpoint/2010/main" val="2418652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6.3.2 – Site Hazards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a:xfrm>
            <a:off x="268792" y="1093788"/>
            <a:ext cx="4945356" cy="5232400"/>
          </a:xfrm>
        </p:spPr>
        <p:txBody>
          <a:bodyPr anchor="ctr"/>
          <a:lstStyle/>
          <a:p>
            <a:pPr marL="0" indent="0" algn="ctr">
              <a:buNone/>
            </a:pPr>
            <a:r>
              <a:rPr lang="en-US" dirty="0"/>
              <a:t>Oxygen and fuel gases should be physically separated by a partition on a cart… </a:t>
            </a:r>
          </a:p>
        </p:txBody>
      </p:sp>
      <p:pic>
        <p:nvPicPr>
          <p:cNvPr id="5" name="Picture 4" descr="00101-15_F69.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18908" y="1173672"/>
            <a:ext cx="2429858" cy="5152516"/>
          </a:xfrm>
          <a:prstGeom prst="rect">
            <a:avLst/>
          </a:prstGeom>
        </p:spPr>
      </p:pic>
    </p:spTree>
    <p:extLst>
      <p:ext uri="{BB962C8B-B14F-4D97-AF65-F5344CB8AC3E}">
        <p14:creationId xmlns:p14="http://schemas.microsoft.com/office/powerpoint/2010/main" val="1768906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6.3.2 – Site Hazards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2583403" y="1093048"/>
            <a:ext cx="3977195" cy="523220"/>
          </a:xfrm>
          <a:prstGeom prst="rect">
            <a:avLst/>
          </a:prstGeom>
        </p:spPr>
        <p:txBody>
          <a:bodyPr wrap="none">
            <a:spAutoFit/>
          </a:bodyPr>
          <a:lstStyle/>
          <a:p>
            <a:pPr algn="ctr"/>
            <a:r>
              <a:rPr lang="en-US" sz="2800" dirty="0"/>
              <a:t>… and when in storage. </a:t>
            </a:r>
          </a:p>
        </p:txBody>
      </p:sp>
      <p:pic>
        <p:nvPicPr>
          <p:cNvPr id="7" name="Picture 6" descr="00101-15_F7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31775" y="1682590"/>
            <a:ext cx="4246032" cy="4684105"/>
          </a:xfrm>
          <a:prstGeom prst="rect">
            <a:avLst/>
          </a:prstGeom>
        </p:spPr>
      </p:pic>
    </p:spTree>
    <p:extLst>
      <p:ext uri="{BB962C8B-B14F-4D97-AF65-F5344CB8AC3E}">
        <p14:creationId xmlns:p14="http://schemas.microsoft.com/office/powerpoint/2010/main" val="1626163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6.3.3 – Gas Cylinders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a:xfrm>
            <a:off x="268792" y="1093788"/>
            <a:ext cx="4714472" cy="5232400"/>
          </a:xfrm>
        </p:spPr>
        <p:txBody>
          <a:bodyPr anchor="ctr"/>
          <a:lstStyle/>
          <a:p>
            <a:pPr marL="0" indent="0" algn="ctr">
              <a:buNone/>
            </a:pPr>
            <a:r>
              <a:rPr lang="en-US" sz="2800" dirty="0"/>
              <a:t>Never attempt to lift a cylinder using the holes </a:t>
            </a:r>
            <a:br>
              <a:rPr lang="en-US" sz="2800" dirty="0"/>
            </a:br>
            <a:r>
              <a:rPr lang="en-US" sz="2800" dirty="0"/>
              <a:t>in a safety cap; use an approved lifting cage. </a:t>
            </a:r>
          </a:p>
        </p:txBody>
      </p:sp>
      <p:pic>
        <p:nvPicPr>
          <p:cNvPr id="5" name="Picture 4" descr="00101-15_F71.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75066" y="1343960"/>
            <a:ext cx="3023590" cy="4684105"/>
          </a:xfrm>
          <a:prstGeom prst="rect">
            <a:avLst/>
          </a:prstGeom>
        </p:spPr>
      </p:pic>
    </p:spTree>
    <p:extLst>
      <p:ext uri="{BB962C8B-B14F-4D97-AF65-F5344CB8AC3E}">
        <p14:creationId xmlns:p14="http://schemas.microsoft.com/office/powerpoint/2010/main" val="2594300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6.4.0 to 6.4.2 – Fire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800" dirty="0"/>
              <a:t>All three components are necessary to start a fire. However, these three things are readily available more often than you may think. </a:t>
            </a:r>
          </a:p>
        </p:txBody>
      </p:sp>
      <p:pic>
        <p:nvPicPr>
          <p:cNvPr id="5" name="Picture 4" descr="00101-15_F73.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23818" y="2693183"/>
            <a:ext cx="3871420" cy="3633005"/>
          </a:xfrm>
          <a:prstGeom prst="rect">
            <a:avLst/>
          </a:prstGeom>
        </p:spPr>
      </p:pic>
    </p:spTree>
    <p:extLst>
      <p:ext uri="{BB962C8B-B14F-4D97-AF65-F5344CB8AC3E}">
        <p14:creationId xmlns:p14="http://schemas.microsoft.com/office/powerpoint/2010/main" val="1638940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6.4.3 – Fire </a:t>
            </a:r>
          </a:p>
        </p:txBody>
      </p:sp>
      <p:sp>
        <p:nvSpPr>
          <p:cNvPr id="4" name="Content Placeholder 3"/>
          <p:cNvSpPr>
            <a:spLocks noGrp="1"/>
          </p:cNvSpPr>
          <p:nvPr>
            <p:ph type="body" sz="quarter" idx="11"/>
          </p:nvPr>
        </p:nvSpPr>
        <p:spPr/>
        <p:txBody>
          <a:bodyPr/>
          <a:lstStyle/>
          <a:p>
            <a:pPr marL="0" indent="0" algn="ctr">
              <a:buNone/>
            </a:pPr>
            <a:r>
              <a:rPr lang="en-US" b="1" u="sng" dirty="0"/>
              <a:t>FIRE PREVENTION</a:t>
            </a:r>
          </a:p>
          <a:p>
            <a:pPr marL="0" indent="0" algn="ctr">
              <a:buNone/>
            </a:pPr>
            <a:endParaRPr lang="en-US" sz="1800" dirty="0"/>
          </a:p>
          <a:p>
            <a:pPr lvl="0"/>
            <a:r>
              <a:rPr lang="en-US" sz="2800" dirty="0"/>
              <a:t>Always work in a well-ventilated area.</a:t>
            </a:r>
          </a:p>
          <a:p>
            <a:pPr lvl="0"/>
            <a:r>
              <a:rPr lang="en-US" sz="2800" dirty="0"/>
              <a:t>Never smoke or light matches when working with or near flammable materials.</a:t>
            </a:r>
          </a:p>
          <a:p>
            <a:pPr lvl="0"/>
            <a:r>
              <a:rPr lang="en-US" sz="2800" dirty="0"/>
              <a:t>Keep oily rags in approved, self-closing metal containers.</a:t>
            </a:r>
          </a:p>
          <a:p>
            <a:pPr lvl="0"/>
            <a:r>
              <a:rPr lang="en-US" sz="2800" dirty="0"/>
              <a:t>Store combustible materials only in approved containers.</a:t>
            </a:r>
          </a:p>
          <a:p>
            <a:endParaRPr lang="en-US" sz="2800" dirty="0"/>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1204059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6.4.4 – Fire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800" dirty="0"/>
              <a:t>It is crucial to select the right extinguisher and to use it correctly. </a:t>
            </a:r>
          </a:p>
        </p:txBody>
      </p:sp>
      <p:pic>
        <p:nvPicPr>
          <p:cNvPr id="5" name="Picture 4" descr="00101-15_F75.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83098" y="2384543"/>
            <a:ext cx="5152860" cy="3729676"/>
          </a:xfrm>
          <a:prstGeom prst="rect">
            <a:avLst/>
          </a:prstGeom>
        </p:spPr>
      </p:pic>
    </p:spTree>
    <p:extLst>
      <p:ext uri="{BB962C8B-B14F-4D97-AF65-F5344CB8AC3E}">
        <p14:creationId xmlns:p14="http://schemas.microsoft.com/office/powerpoint/2010/main" val="1665803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6.4.4 – Fire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pic>
        <p:nvPicPr>
          <p:cNvPr id="7" name="Picture 6" descr="00101-15_F76.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47547" y="1141402"/>
            <a:ext cx="3632913" cy="5152516"/>
          </a:xfrm>
          <a:prstGeom prst="rect">
            <a:avLst/>
          </a:prstGeom>
        </p:spPr>
      </p:pic>
    </p:spTree>
    <p:extLst>
      <p:ext uri="{BB962C8B-B14F-4D97-AF65-F5344CB8AC3E}">
        <p14:creationId xmlns:p14="http://schemas.microsoft.com/office/powerpoint/2010/main" val="258212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6.4.4 – Fire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269056" y="1454123"/>
            <a:ext cx="8606416" cy="2554545"/>
          </a:xfrm>
          <a:prstGeom prst="rect">
            <a:avLst/>
          </a:prstGeom>
        </p:spPr>
        <p:txBody>
          <a:bodyPr wrap="square">
            <a:spAutoFit/>
          </a:bodyPr>
          <a:lstStyle/>
          <a:p>
            <a:pPr algn="ctr"/>
            <a:r>
              <a:rPr lang="en-US" b="1" u="sng" dirty="0">
                <a:solidFill>
                  <a:srgbClr val="FF0000"/>
                </a:solidFill>
              </a:rPr>
              <a:t>WARNING!</a:t>
            </a:r>
          </a:p>
          <a:p>
            <a:pPr algn="ctr"/>
            <a:endParaRPr lang="en-US" sz="1600" dirty="0">
              <a:solidFill>
                <a:srgbClr val="FF0000"/>
              </a:solidFill>
            </a:endParaRPr>
          </a:p>
          <a:p>
            <a:pPr algn="ctr"/>
            <a:r>
              <a:rPr lang="en-US" dirty="0"/>
              <a:t>Do not use a CO</a:t>
            </a:r>
            <a:r>
              <a:rPr lang="en-US" baseline="-25000" dirty="0"/>
              <a:t>2</a:t>
            </a:r>
            <a:r>
              <a:rPr lang="en-US" dirty="0"/>
              <a:t> extinguisher on a Class D fire, as it can cause the fire to spread. Also note that CO</a:t>
            </a:r>
            <a:r>
              <a:rPr lang="en-US" baseline="-25000" dirty="0"/>
              <a:t>2 </a:t>
            </a:r>
            <a:r>
              <a:rPr lang="en-US" dirty="0"/>
              <a:t>is heavier than air, so it will concentrate in low areas, displacing oxygen. For that reason, a CO</a:t>
            </a:r>
            <a:r>
              <a:rPr lang="en-US" baseline="-25000" dirty="0"/>
              <a:t>2 </a:t>
            </a:r>
            <a:r>
              <a:rPr lang="en-US" dirty="0"/>
              <a:t>extinguisher must never be taken into, or used in, a confined space.</a:t>
            </a:r>
          </a:p>
        </p:txBody>
      </p:sp>
    </p:spTree>
    <p:extLst>
      <p:ext uri="{BB962C8B-B14F-4D97-AF65-F5344CB8AC3E}">
        <p14:creationId xmlns:p14="http://schemas.microsoft.com/office/powerpoint/2010/main" val="249121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6.4.5 – Fire </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pic>
        <p:nvPicPr>
          <p:cNvPr id="5" name="Content Placeholder 4" descr="00101-15_F79.jpg"/>
          <p:cNvPicPr>
            <a:picLocks noGrp="1" noChangeAspect="1"/>
          </p:cNvPicPr>
          <p:nvPr>
            <p:ph sz="quarter" idx="11"/>
          </p:nvPr>
        </p:nvPicPr>
        <p:blipFill>
          <a:blip r:embed="rId2" cstate="print">
            <a:extLst>
              <a:ext uri="{28A0092B-C50C-407E-A947-70E740481C1C}">
                <a14:useLocalDpi xmlns:a14="http://schemas.microsoft.com/office/drawing/2010/main"/>
              </a:ext>
            </a:extLst>
          </a:blip>
          <a:srcRect l="-52676" r="-52676"/>
          <a:stretch>
            <a:fillRect/>
          </a:stretch>
        </p:blipFill>
        <p:spPr>
          <a:xfrm>
            <a:off x="659993" y="1177673"/>
            <a:ext cx="7824015" cy="4756727"/>
          </a:xfrm>
        </p:spPr>
      </p:pic>
      <p:sp>
        <p:nvSpPr>
          <p:cNvPr id="6" name="Rectangle 5"/>
          <p:cNvSpPr/>
          <p:nvPr/>
        </p:nvSpPr>
        <p:spPr>
          <a:xfrm>
            <a:off x="3011942" y="5972888"/>
            <a:ext cx="3120115" cy="461665"/>
          </a:xfrm>
          <a:prstGeom prst="rect">
            <a:avLst/>
          </a:prstGeom>
        </p:spPr>
        <p:txBody>
          <a:bodyPr wrap="none">
            <a:spAutoFit/>
          </a:bodyPr>
          <a:lstStyle/>
          <a:p>
            <a:r>
              <a:rPr lang="en-US" b="1" dirty="0"/>
              <a:t>THE PASS METHOD</a:t>
            </a:r>
            <a:r>
              <a:rPr lang="en-US" dirty="0"/>
              <a:t> </a:t>
            </a:r>
          </a:p>
        </p:txBody>
      </p:sp>
    </p:spTree>
    <p:extLst>
      <p:ext uri="{BB962C8B-B14F-4D97-AF65-F5344CB8AC3E}">
        <p14:creationId xmlns:p14="http://schemas.microsoft.com/office/powerpoint/2010/main" val="1353484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6.5.0 – Confined Spaces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4" name="Content Placeholder 3"/>
          <p:cNvSpPr>
            <a:spLocks noGrp="1"/>
          </p:cNvSpPr>
          <p:nvPr>
            <p:ph sz="quarter" idx="11"/>
          </p:nvPr>
        </p:nvSpPr>
        <p:spPr/>
        <p:txBody>
          <a:bodyPr/>
          <a:lstStyle/>
          <a:p>
            <a:pPr marL="0" indent="0" algn="ctr">
              <a:buNone/>
            </a:pPr>
            <a:r>
              <a:rPr lang="en-US" sz="2400" dirty="0"/>
              <a:t>Think about the space where you need to work. Does it fit the description of a confined space, requiring special preparations? </a:t>
            </a:r>
          </a:p>
        </p:txBody>
      </p:sp>
      <p:pic>
        <p:nvPicPr>
          <p:cNvPr id="1026" name="Picture 2" descr="C:\Users\Troy\Documents\Core\Core 2015 Final Art\00101-15 Jpeg\00101-15_F8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492694" y="2494126"/>
            <a:ext cx="4233226" cy="38727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55715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6.5.0 – Confined Spaces</a:t>
            </a:r>
          </a:p>
        </p:txBody>
      </p:sp>
      <p:sp>
        <p:nvSpPr>
          <p:cNvPr id="3" name="Footer Placeholder 2"/>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269056" y="1285959"/>
            <a:ext cx="8606152" cy="2893100"/>
          </a:xfrm>
          <a:prstGeom prst="rect">
            <a:avLst/>
          </a:prstGeom>
        </p:spPr>
        <p:txBody>
          <a:bodyPr wrap="square">
            <a:spAutoFit/>
          </a:bodyPr>
          <a:lstStyle/>
          <a:p>
            <a:pPr algn="ctr"/>
            <a:r>
              <a:rPr lang="en-US" sz="2800" b="1" u="sng" dirty="0">
                <a:solidFill>
                  <a:srgbClr val="FF0000"/>
                </a:solidFill>
              </a:rPr>
              <a:t>WARNING</a:t>
            </a:r>
            <a:r>
              <a:rPr lang="en-US" b="1" u="sng" dirty="0">
                <a:solidFill>
                  <a:srgbClr val="FF0000"/>
                </a:solidFill>
              </a:rPr>
              <a:t>!</a:t>
            </a:r>
          </a:p>
          <a:p>
            <a:pPr algn="ctr"/>
            <a:endParaRPr lang="en-US" dirty="0">
              <a:solidFill>
                <a:srgbClr val="FF0000"/>
              </a:solidFill>
            </a:endParaRPr>
          </a:p>
          <a:p>
            <a:pPr algn="ctr"/>
            <a:r>
              <a:rPr lang="en-US" sz="2600" dirty="0"/>
              <a:t>Without the proper training, no employee is allowed to enter a permit-required or non-permit-required confined space. Employers are required to have programs to control entry into, and hazards in, both types of confined spaces.</a:t>
            </a:r>
          </a:p>
        </p:txBody>
      </p:sp>
    </p:spTree>
    <p:extLst>
      <p:ext uri="{BB962C8B-B14F-4D97-AF65-F5344CB8AC3E}">
        <p14:creationId xmlns:p14="http://schemas.microsoft.com/office/powerpoint/2010/main" val="247166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3" name="Text Placeholder 2"/>
          <p:cNvSpPr>
            <a:spLocks noGrp="1"/>
          </p:cNvSpPr>
          <p:nvPr>
            <p:ph type="body" sz="quarter" idx="11"/>
          </p:nvPr>
        </p:nvSpPr>
        <p:spPr>
          <a:xfrm>
            <a:off x="505632" y="1559536"/>
            <a:ext cx="8125386" cy="4221721"/>
          </a:xfrm>
        </p:spPr>
        <p:txBody>
          <a:bodyPr/>
          <a:lstStyle/>
          <a:p>
            <a:pPr marL="0" indent="0">
              <a:buNone/>
            </a:pPr>
            <a:r>
              <a:rPr lang="en-US" sz="2000" b="1" dirty="0"/>
              <a:t>Arc welding</a:t>
            </a:r>
          </a:p>
          <a:p>
            <a:pPr marL="0" indent="0">
              <a:buNone/>
            </a:pPr>
            <a:r>
              <a:rPr lang="en-US" sz="2000" dirty="0"/>
              <a:t>The joining of metal parts by fusion, in which the necessary heat is produced by means of an electric arc.</a:t>
            </a:r>
          </a:p>
          <a:p>
            <a:pPr marL="0" indent="0">
              <a:spcBef>
                <a:spcPts val="0"/>
              </a:spcBef>
              <a:buNone/>
            </a:pPr>
            <a:endParaRPr lang="en-US" sz="2000" b="1" dirty="0"/>
          </a:p>
          <a:p>
            <a:pPr marL="0" indent="0">
              <a:buNone/>
            </a:pPr>
            <a:r>
              <a:rPr lang="en-US" sz="2000" b="1" dirty="0"/>
              <a:t>Brazing</a:t>
            </a:r>
          </a:p>
          <a:p>
            <a:pPr marL="0" indent="0">
              <a:buNone/>
            </a:pPr>
            <a:r>
              <a:rPr lang="en-US" sz="2000" dirty="0"/>
              <a:t>A process using heat in excess of 800</a:t>
            </a:r>
            <a:r>
              <a:rPr lang="en-US" sz="2000" dirty="0">
                <a:latin typeface="Arial"/>
                <a:cs typeface="Arial"/>
              </a:rPr>
              <a:t>º</a:t>
            </a:r>
            <a:r>
              <a:rPr lang="en-US" sz="2000" dirty="0"/>
              <a:t>F (427</a:t>
            </a:r>
            <a:r>
              <a:rPr lang="en-US" sz="2000" dirty="0">
                <a:cs typeface="Arial"/>
              </a:rPr>
              <a:t>º</a:t>
            </a:r>
            <a:r>
              <a:rPr lang="en-US" sz="2000" dirty="0"/>
              <a:t>C) to melt a filler metal that is drawn into a connection. Brazing is commonly used to join copper pipe. </a:t>
            </a:r>
          </a:p>
          <a:p>
            <a:pPr marL="0" indent="0">
              <a:buNone/>
            </a:pPr>
            <a:endParaRPr lang="en-US" sz="2000" b="1" dirty="0"/>
          </a:p>
          <a:p>
            <a:pPr marL="0" indent="0">
              <a:buNone/>
            </a:pPr>
            <a:r>
              <a:rPr lang="en-US" sz="2000" b="1" dirty="0"/>
              <a:t>Flash burn</a:t>
            </a:r>
          </a:p>
          <a:p>
            <a:pPr marL="0" indent="0">
              <a:buNone/>
            </a:pPr>
            <a:r>
              <a:rPr lang="en-US" sz="2000" dirty="0"/>
              <a:t>The damage that can be done to eyes after even brief exposure to ultraviolet light from arc welding. A flash burn requires medical attention.</a:t>
            </a:r>
          </a:p>
          <a:p>
            <a:pPr marL="0" indent="0">
              <a:buNone/>
            </a:pPr>
            <a:endParaRPr lang="en-US" sz="20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348911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anim calcmode="lin" valueType="num">
                                      <p:cBhvr>
                                        <p:cTn id="1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1000"/>
                                        <p:tgtEl>
                                          <p:spTgt spid="3">
                                            <p:txEl>
                                              <p:pRg st="7" end="7"/>
                                            </p:txEl>
                                          </p:spTgt>
                                        </p:tgtEl>
                                      </p:cBhvr>
                                    </p:animEffect>
                                    <p:anim calcmode="lin" valueType="num">
                                      <p:cBhvr>
                                        <p:cTn id="2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5" name="Rectangle 4"/>
          <p:cNvSpPr/>
          <p:nvPr/>
        </p:nvSpPr>
        <p:spPr>
          <a:xfrm>
            <a:off x="505632" y="1617856"/>
            <a:ext cx="8125386" cy="2862322"/>
          </a:xfrm>
          <a:prstGeom prst="rect">
            <a:avLst/>
          </a:prstGeom>
        </p:spPr>
        <p:txBody>
          <a:bodyPr wrap="square">
            <a:spAutoFit/>
          </a:bodyPr>
          <a:lstStyle/>
          <a:p>
            <a:r>
              <a:rPr lang="en-US" sz="2000" b="1" dirty="0">
                <a:solidFill>
                  <a:schemeClr val="bg1"/>
                </a:solidFill>
              </a:rPr>
              <a:t>Flash point</a:t>
            </a:r>
          </a:p>
          <a:p>
            <a:r>
              <a:rPr lang="en-US" sz="2000" dirty="0">
                <a:solidFill>
                  <a:schemeClr val="bg1"/>
                </a:solidFill>
              </a:rPr>
              <a:t>The temperature at which fuel gives off enough gases (vapors) to burn.</a:t>
            </a:r>
          </a:p>
          <a:p>
            <a:endParaRPr lang="en-US" sz="2000" b="1" dirty="0">
              <a:solidFill>
                <a:schemeClr val="bg1"/>
              </a:solidFill>
            </a:endParaRPr>
          </a:p>
          <a:p>
            <a:r>
              <a:rPr lang="en-US" sz="2000" b="1" dirty="0">
                <a:solidFill>
                  <a:schemeClr val="bg1"/>
                </a:solidFill>
              </a:rPr>
              <a:t>Permit-required confined space</a:t>
            </a:r>
          </a:p>
          <a:p>
            <a:r>
              <a:rPr lang="en-US" sz="2000" dirty="0">
                <a:solidFill>
                  <a:schemeClr val="bg1"/>
                </a:solidFill>
              </a:rPr>
              <a:t>A confined space that has been evaluated and found to have actual or potential hazards, such as a toxic atmosphere or other serious safety or health hazard. Workers need written authorization to enter a permit-required confined space. Also see confined space. </a:t>
            </a:r>
          </a:p>
        </p:txBody>
      </p:sp>
    </p:spTree>
    <p:extLst>
      <p:ext uri="{BB962C8B-B14F-4D97-AF65-F5344CB8AC3E}">
        <p14:creationId xmlns:p14="http://schemas.microsoft.com/office/powerpoint/2010/main" val="104484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1000"/>
                                        <p:tgtEl>
                                          <p:spTgt spid="5">
                                            <p:txEl>
                                              <p:pRg st="4" end="4"/>
                                            </p:txEl>
                                          </p:spTgt>
                                        </p:tgtEl>
                                      </p:cBhvr>
                                    </p:animEffect>
                                    <p:anim calcmode="lin" valueType="num">
                                      <p:cBhvr>
                                        <p:cTn id="1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
        <p:nvSpPr>
          <p:cNvPr id="6" name="Rectangle 5"/>
          <p:cNvSpPr/>
          <p:nvPr/>
        </p:nvSpPr>
        <p:spPr>
          <a:xfrm>
            <a:off x="526981" y="1794461"/>
            <a:ext cx="8125386" cy="3693319"/>
          </a:xfrm>
          <a:prstGeom prst="rect">
            <a:avLst/>
          </a:prstGeom>
        </p:spPr>
        <p:txBody>
          <a:bodyPr wrap="square">
            <a:spAutoFit/>
          </a:bodyPr>
          <a:lstStyle/>
          <a:p>
            <a:r>
              <a:rPr lang="en-US" sz="1800" b="1" dirty="0">
                <a:solidFill>
                  <a:srgbClr val="FFFFFF"/>
                </a:solidFill>
              </a:rPr>
              <a:t>Qualified person</a:t>
            </a:r>
          </a:p>
          <a:p>
            <a:r>
              <a:rPr lang="en-US" sz="1800" dirty="0">
                <a:solidFill>
                  <a:srgbClr val="FFFFFF"/>
                </a:solidFill>
              </a:rPr>
              <a:t>A person who, by possession of a recognized degree, certificate, or professional standing, or by extensive knowledge, training, and experience, has demonstrated the ability to solve or prevent problems relating to a certain subject, work, or project.</a:t>
            </a:r>
          </a:p>
          <a:p>
            <a:endParaRPr lang="en-US" sz="1800" b="1" dirty="0">
              <a:solidFill>
                <a:srgbClr val="FFFFFF"/>
              </a:solidFill>
            </a:endParaRPr>
          </a:p>
          <a:p>
            <a:r>
              <a:rPr lang="en-US" sz="1800" b="1" dirty="0">
                <a:solidFill>
                  <a:srgbClr val="FFFFFF"/>
                </a:solidFill>
              </a:rPr>
              <a:t>Welding curtain</a:t>
            </a:r>
          </a:p>
          <a:p>
            <a:r>
              <a:rPr lang="en-US" sz="1800" dirty="0">
                <a:solidFill>
                  <a:srgbClr val="FFFFFF"/>
                </a:solidFill>
              </a:rPr>
              <a:t>A protective screen set up around a welding operation designed to safeguard workers not directly involved in that operation.</a:t>
            </a:r>
          </a:p>
          <a:p>
            <a:endParaRPr lang="en-US" sz="1800" b="1" dirty="0">
              <a:solidFill>
                <a:srgbClr val="FFFFFF"/>
              </a:solidFill>
            </a:endParaRPr>
          </a:p>
          <a:p>
            <a:r>
              <a:rPr lang="en-US" sz="1800" b="1" dirty="0">
                <a:solidFill>
                  <a:srgbClr val="FFFFFF"/>
                </a:solidFill>
              </a:rPr>
              <a:t>Wind sock</a:t>
            </a:r>
          </a:p>
          <a:p>
            <a:r>
              <a:rPr lang="en-US" sz="1800" dirty="0">
                <a:solidFill>
                  <a:srgbClr val="FFFFFF"/>
                </a:solidFill>
              </a:rPr>
              <a:t>A cloth cone open at both ends mounted in a high place to show which direction the wind is blowing.</a:t>
            </a:r>
          </a:p>
        </p:txBody>
      </p:sp>
    </p:spTree>
    <p:extLst>
      <p:ext uri="{BB962C8B-B14F-4D97-AF65-F5344CB8AC3E}">
        <p14:creationId xmlns:p14="http://schemas.microsoft.com/office/powerpoint/2010/main" val="291053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fade">
                                      <p:cBhvr>
                                        <p:cTn id="15" dur="1000"/>
                                        <p:tgtEl>
                                          <p:spTgt spid="6">
                                            <p:txEl>
                                              <p:pRg st="4" end="4"/>
                                            </p:txEl>
                                          </p:spTgt>
                                        </p:tgtEl>
                                      </p:cBhvr>
                                    </p:animEffect>
                                    <p:anim calcmode="lin" valueType="num">
                                      <p:cBhvr>
                                        <p:cTn id="1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animEffect transition="in" filter="fade">
                                      <p:cBhvr>
                                        <p:cTn id="23" dur="1000"/>
                                        <p:tgtEl>
                                          <p:spTgt spid="6">
                                            <p:txEl>
                                              <p:pRg st="7" end="7"/>
                                            </p:txEl>
                                          </p:spTgt>
                                        </p:tgtEl>
                                      </p:cBhvr>
                                    </p:animEffect>
                                    <p:anim calcmode="lin" valueType="num">
                                      <p:cBhvr>
                                        <p:cTn id="2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6">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Session…</a:t>
            </a:r>
          </a:p>
        </p:txBody>
      </p:sp>
      <p:sp>
        <p:nvSpPr>
          <p:cNvPr id="3" name="Text Placeholder 2"/>
          <p:cNvSpPr>
            <a:spLocks noGrp="1"/>
          </p:cNvSpPr>
          <p:nvPr>
            <p:ph type="body" sz="quarter" idx="11"/>
          </p:nvPr>
        </p:nvSpPr>
        <p:spPr/>
        <p:txBody>
          <a:bodyPr/>
          <a:lstStyle/>
          <a:p>
            <a:pPr marL="0" indent="0" algn="ctr">
              <a:buNone/>
            </a:pPr>
            <a:endParaRPr lang="en-US" sz="2800" b="1" dirty="0"/>
          </a:p>
          <a:p>
            <a:pPr marL="0" indent="0" algn="ctr">
              <a:buNone/>
            </a:pPr>
            <a:r>
              <a:rPr lang="en-US" sz="2800" b="1" dirty="0"/>
              <a:t>LABORATORY AND PERFORMANCE TASK:</a:t>
            </a:r>
            <a:endParaRPr lang="en-US" sz="2800" dirty="0"/>
          </a:p>
          <a:p>
            <a:pPr marL="0" indent="0" algn="ctr">
              <a:buNone/>
            </a:pPr>
            <a:r>
              <a:rPr lang="en-US" sz="2800" b="1" dirty="0"/>
              <a:t>Setting Up and Using a Ladder </a:t>
            </a:r>
            <a:endParaRPr lang="en-US" sz="2800" dirty="0"/>
          </a:p>
          <a:p>
            <a:pPr marL="0" indent="0" algn="ctr">
              <a:buNone/>
            </a:pPr>
            <a:r>
              <a:rPr lang="en-US" sz="2800" b="1" dirty="0"/>
              <a:t> </a:t>
            </a:r>
            <a:endParaRPr lang="en-US" sz="2800" dirty="0"/>
          </a:p>
          <a:p>
            <a:pPr marL="0" indent="0" algn="ctr">
              <a:buNone/>
            </a:pPr>
            <a:r>
              <a:rPr lang="en-US" sz="2800" b="1" dirty="0"/>
              <a:t>MODULE EXAMINATION</a:t>
            </a:r>
            <a:endParaRPr lang="en-US" sz="2800" dirty="0"/>
          </a:p>
          <a:p>
            <a:pPr marL="0" indent="0" algn="ctr">
              <a:buNone/>
            </a:pPr>
            <a:r>
              <a:rPr lang="en-US" sz="2800" b="1" dirty="0"/>
              <a:t> </a:t>
            </a:r>
            <a:endParaRPr lang="en-US" sz="2800" dirty="0"/>
          </a:p>
          <a:p>
            <a:pPr marL="0" indent="0" algn="ctr">
              <a:buNone/>
            </a:pPr>
            <a:r>
              <a:rPr lang="en-US" sz="2800" dirty="0"/>
              <a:t>Review the complete module to prepare for the upcoming laboratory session and module exam.</a:t>
            </a:r>
          </a:p>
          <a:p>
            <a:pPr marL="0" indent="0" algn="ctr">
              <a:buNone/>
            </a:pPr>
            <a:endParaRPr lang="en-US" sz="2800" dirty="0"/>
          </a:p>
        </p:txBody>
      </p:sp>
      <p:sp>
        <p:nvSpPr>
          <p:cNvPr id="4" name="Footer Placeholder 3"/>
          <p:cNvSpPr>
            <a:spLocks noGrp="1"/>
          </p:cNvSpPr>
          <p:nvPr>
            <p:ph type="ftr" sz="quarter" idx="12"/>
          </p:nvPr>
        </p:nvSpPr>
        <p:spPr/>
        <p:txBody>
          <a:bodyPr/>
          <a:lstStyle/>
          <a:p>
            <a:pPr>
              <a:buFont typeface="Arial"/>
              <a:buNone/>
              <a:defRPr/>
            </a:pPr>
            <a:r>
              <a:rPr lang="en-US" dirty="0">
                <a:effectLst>
                  <a:glow rad="139700">
                    <a:schemeClr val="bg1">
                      <a:alpha val="10000"/>
                    </a:schemeClr>
                  </a:glow>
                </a:effectLst>
              </a:rPr>
              <a:t>Basic Safety (Construction Site Safety Orientation)  00101-15</a:t>
            </a:r>
          </a:p>
        </p:txBody>
      </p:sp>
    </p:spTree>
    <p:extLst>
      <p:ext uri="{BB962C8B-B14F-4D97-AF65-F5344CB8AC3E}">
        <p14:creationId xmlns:p14="http://schemas.microsoft.com/office/powerpoint/2010/main" val="3709512207"/>
      </p:ext>
    </p:extLst>
  </p:cSld>
  <p:clrMapOvr>
    <a:masterClrMapping/>
  </p:clrMapOvr>
</p:sld>
</file>

<file path=ppt/theme/theme1.xml><?xml version="1.0" encoding="utf-8"?>
<a:theme xmlns:a="http://schemas.openxmlformats.org/drawingml/2006/main" name="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bj and P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ain 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Main 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6700</TotalTime>
  <Words>3437</Words>
  <Application>Microsoft Macintosh PowerPoint</Application>
  <PresentationFormat>On-screen Show (4:3)</PresentationFormat>
  <Paragraphs>339</Paragraphs>
  <Slides>46</Slides>
  <Notes>39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46</vt:i4>
      </vt:variant>
    </vt:vector>
  </HeadingPairs>
  <TitlesOfParts>
    <vt:vector size="55" baseType="lpstr">
      <vt:lpstr>ＭＳ Ｐゴシック</vt:lpstr>
      <vt:lpstr>Arial</vt:lpstr>
      <vt:lpstr>Calibri</vt:lpstr>
      <vt:lpstr>Verdana</vt:lpstr>
      <vt:lpstr>PPT Template</vt:lpstr>
      <vt:lpstr>Obj and PT master</vt:lpstr>
      <vt:lpstr>Main Content</vt:lpstr>
      <vt:lpstr>Main Content master</vt:lpstr>
      <vt:lpstr>1_PPT Template</vt:lpstr>
      <vt:lpstr>PowerPoint Presentation</vt:lpstr>
      <vt:lpstr>PowerPoint Presentation</vt:lpstr>
      <vt:lpstr>Session Four Objectives</vt:lpstr>
      <vt:lpstr>Session Four Objectives</vt:lpstr>
      <vt:lpstr>Session Four Performance Tasks</vt:lpstr>
      <vt:lpstr>Section 5.1.0 – PPE </vt:lpstr>
      <vt:lpstr>Section 5.1.0 – PPE </vt:lpstr>
      <vt:lpstr>Section 5.1.1 – PPE </vt:lpstr>
      <vt:lpstr>Section 5.1.2 – PPE </vt:lpstr>
      <vt:lpstr>Section 5.1.2 – PPE </vt:lpstr>
      <vt:lpstr>Section 5.1.3 – PPE </vt:lpstr>
      <vt:lpstr>Section 5.1.4 – PPE </vt:lpstr>
      <vt:lpstr>Section 5.1.5 – PPE </vt:lpstr>
      <vt:lpstr>Section 5.1.5 – PPE </vt:lpstr>
      <vt:lpstr>Section 5.2.0 – PPE </vt:lpstr>
      <vt:lpstr>Section 5.2.0 – PPE </vt:lpstr>
      <vt:lpstr>Sections 5.2.1 to 5.2.3 – PPE </vt:lpstr>
      <vt:lpstr>Laboratory – PPE </vt:lpstr>
      <vt:lpstr>Section 6.1.0 – Site Hazards</vt:lpstr>
      <vt:lpstr>Sections 6.1.1 and 6.1.2 – Site Hazards</vt:lpstr>
      <vt:lpstr>Sections 6.1.1 and 6.1.2 – Site Hazards</vt:lpstr>
      <vt:lpstr>Section 6.1.3 – Site Hazards</vt:lpstr>
      <vt:lpstr>Section 6.1.4 – Site Hazards</vt:lpstr>
      <vt:lpstr>Section 6.1.4 – Site Hazards</vt:lpstr>
      <vt:lpstr>Sections 6.1.5 and 6.1.6 – Site Hazards</vt:lpstr>
      <vt:lpstr>Sections 6.2.0 to 6.2.4 – Site Hazards</vt:lpstr>
      <vt:lpstr>Sections 6.2.0 to 6.2.4 – Site Hazards</vt:lpstr>
      <vt:lpstr>Sections 6.2.5 to 6.2.7 – Site Hazards</vt:lpstr>
      <vt:lpstr>Sections 6.2.5 to 6.2.7 – Site Hazards</vt:lpstr>
      <vt:lpstr>Sections 6.2.5 to 6.2.7 – Site Hazards</vt:lpstr>
      <vt:lpstr>Section 6.3.1 – Site Hazards</vt:lpstr>
      <vt:lpstr>Section 6.3.2 – Site Hazards</vt:lpstr>
      <vt:lpstr>Section 6.3.2 – Site Hazards</vt:lpstr>
      <vt:lpstr>Section 6.3.3 – Gas Cylinders</vt:lpstr>
      <vt:lpstr>Sections 6.4.0 to 6.4.2 – Fire </vt:lpstr>
      <vt:lpstr>Section 6.4.3 – Fire </vt:lpstr>
      <vt:lpstr>Section 6.4.4 – Fire </vt:lpstr>
      <vt:lpstr>Section 6.4.4 – Fire </vt:lpstr>
      <vt:lpstr>Section 6.4.4 – Fire </vt:lpstr>
      <vt:lpstr>Section 6.4.5 – Fire </vt:lpstr>
      <vt:lpstr>Section 6.5.0 – Confined Spaces</vt:lpstr>
      <vt:lpstr>Section 6.5.0 – Confined Spaces</vt:lpstr>
      <vt:lpstr>Wrap Up – Trade Terms</vt:lpstr>
      <vt:lpstr>Wrap Up – Trade Terms</vt:lpstr>
      <vt:lpstr>Wrap Up – Trade Terms</vt:lpstr>
      <vt:lpstr>Next Session…</vt:lpstr>
    </vt:vector>
  </TitlesOfParts>
  <Company>NCCER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Davis</dc:creator>
  <cp:lastModifiedBy>Karyn Payne</cp:lastModifiedBy>
  <cp:revision>740</cp:revision>
  <dcterms:created xsi:type="dcterms:W3CDTF">2014-11-25T20:29:05Z</dcterms:created>
  <dcterms:modified xsi:type="dcterms:W3CDTF">2018-08-07T14:06:45Z</dcterms:modified>
</cp:coreProperties>
</file>