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301" r:id="rId2"/>
    <p:sldId id="300" r:id="rId3"/>
    <p:sldId id="493" r:id="rId4"/>
    <p:sldId id="494" r:id="rId5"/>
    <p:sldId id="569" r:id="rId6"/>
    <p:sldId id="574" r:id="rId7"/>
    <p:sldId id="575" r:id="rId8"/>
    <p:sldId id="576" r:id="rId9"/>
    <p:sldId id="602" r:id="rId10"/>
    <p:sldId id="498" r:id="rId11"/>
    <p:sldId id="577" r:id="rId12"/>
    <p:sldId id="579" r:id="rId13"/>
    <p:sldId id="578" r:id="rId14"/>
    <p:sldId id="580" r:id="rId15"/>
    <p:sldId id="581" r:id="rId16"/>
    <p:sldId id="582" r:id="rId17"/>
    <p:sldId id="583" r:id="rId18"/>
    <p:sldId id="603" r:id="rId19"/>
    <p:sldId id="584" r:id="rId20"/>
    <p:sldId id="501" r:id="rId21"/>
    <p:sldId id="597" r:id="rId22"/>
    <p:sldId id="570" r:id="rId23"/>
    <p:sldId id="598" r:id="rId24"/>
    <p:sldId id="571" r:id="rId25"/>
    <p:sldId id="599" r:id="rId26"/>
    <p:sldId id="572" r:id="rId27"/>
    <p:sldId id="600" r:id="rId28"/>
    <p:sldId id="573" r:id="rId29"/>
    <p:sldId id="601" r:id="rId30"/>
    <p:sldId id="551" r:id="rId31"/>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Darling" initials="TD" lastIdx="1" clrIdx="0">
    <p:extLst>
      <p:ext uri="{19B8F6BF-5375-455C-9EA6-DF929625EA0E}">
        <p15:presenceInfo xmlns:p15="http://schemas.microsoft.com/office/powerpoint/2012/main" userId="2acda274e722f67e" providerId="Windows Live"/>
      </p:ext>
    </p:extLst>
  </p:cmAuthor>
  <p:cmAuthor id="2" name="Tom Darling" initials="TD" lastIdx="2" clrIdx="1">
    <p:extLst>
      <p:ext uri="{19B8F6BF-5375-455C-9EA6-DF929625EA0E}">
        <p15:presenceInfo xmlns:p15="http://schemas.microsoft.com/office/powerpoint/2012/main" userId="Tom Darling" providerId="None"/>
      </p:ext>
    </p:extLst>
  </p:cmAuthor>
  <p:cmAuthor id="3" name="Jennifer Frew" initials="JF" lastIdx="2" clrIdx="2">
    <p:extLst>
      <p:ext uri="{19B8F6BF-5375-455C-9EA6-DF929625EA0E}">
        <p15:presenceInfo xmlns:p15="http://schemas.microsoft.com/office/powerpoint/2012/main" userId="956bf4d364af991a" providerId="Windows Live"/>
      </p:ext>
    </p:extLst>
  </p:cmAuthor>
  <p:cmAuthor id="4" name="Danielle Meservey" initials="DM" lastIdx="3" clrIdx="3">
    <p:extLst>
      <p:ext uri="{19B8F6BF-5375-455C-9EA6-DF929625EA0E}">
        <p15:presenceInfo xmlns:p15="http://schemas.microsoft.com/office/powerpoint/2012/main" userId="S::danielle.meservey@successacademies.org::3917f585-ea77-4ae8-a926-22c2bef041ee" providerId="AD"/>
      </p:ext>
    </p:extLst>
  </p:cmAuthor>
  <p:cmAuthor id="5" name="nancy lamm" initials="nl" lastIdx="8" clrIdx="4">
    <p:extLst>
      <p:ext uri="{19B8F6BF-5375-455C-9EA6-DF929625EA0E}">
        <p15:presenceInfo xmlns:p15="http://schemas.microsoft.com/office/powerpoint/2012/main" userId="077ab194c5a1412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055"/>
    <a:srgbClr val="972027"/>
    <a:srgbClr val="5C6E73"/>
    <a:srgbClr val="735E2B"/>
    <a:srgbClr val="33774B"/>
    <a:srgbClr val="265C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C7B7F7-3C96-4ECA-9335-013D76A41F14}" v="8" dt="2021-03-12T17:50:18.3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20" autoAdjust="0"/>
  </p:normalViewPr>
  <p:slideViewPr>
    <p:cSldViewPr snapToGrid="0">
      <p:cViewPr varScale="1">
        <p:scale>
          <a:sx n="88" d="100"/>
          <a:sy n="88" d="100"/>
        </p:scale>
        <p:origin x="400" y="45"/>
      </p:cViewPr>
      <p:guideLst/>
    </p:cSldViewPr>
  </p:slideViewPr>
  <p:outlineViewPr>
    <p:cViewPr>
      <p:scale>
        <a:sx n="33" d="100"/>
        <a:sy n="33" d="100"/>
      </p:scale>
      <p:origin x="0" y="-551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lamm" userId="077ab194c5a14122" providerId="LiveId" clId="{47C7B7F7-3C96-4ECA-9335-013D76A41F14}"/>
    <pc:docChg chg="custSel modSld">
      <pc:chgData name="nancy lamm" userId="077ab194c5a14122" providerId="LiveId" clId="{47C7B7F7-3C96-4ECA-9335-013D76A41F14}" dt="2021-03-12T17:50:18.369" v="21"/>
      <pc:docMkLst>
        <pc:docMk/>
      </pc:docMkLst>
      <pc:sldChg chg="addCm modCm">
        <pc:chgData name="nancy lamm" userId="077ab194c5a14122" providerId="LiveId" clId="{47C7B7F7-3C96-4ECA-9335-013D76A41F14}" dt="2021-03-12T17:45:33.958" v="13"/>
        <pc:sldMkLst>
          <pc:docMk/>
          <pc:sldMk cId="2789951899" sldId="498"/>
        </pc:sldMkLst>
      </pc:sldChg>
      <pc:sldChg chg="addCm modCm">
        <pc:chgData name="nancy lamm" userId="077ab194c5a14122" providerId="LiveId" clId="{47C7B7F7-3C96-4ECA-9335-013D76A41F14}" dt="2021-03-12T17:39:16.064" v="2" actId="5900"/>
        <pc:sldMkLst>
          <pc:docMk/>
          <pc:sldMk cId="4024968354" sldId="569"/>
        </pc:sldMkLst>
      </pc:sldChg>
      <pc:sldChg chg="addCm modCm">
        <pc:chgData name="nancy lamm" userId="077ab194c5a14122" providerId="LiveId" clId="{47C7B7F7-3C96-4ECA-9335-013D76A41F14}" dt="2021-03-12T17:40:53.757" v="5" actId="5900"/>
        <pc:sldMkLst>
          <pc:docMk/>
          <pc:sldMk cId="3037173623" sldId="574"/>
        </pc:sldMkLst>
      </pc:sldChg>
      <pc:sldChg chg="addCm modCm">
        <pc:chgData name="nancy lamm" userId="077ab194c5a14122" providerId="LiveId" clId="{47C7B7F7-3C96-4ECA-9335-013D76A41F14}" dt="2021-03-12T17:41:45.727" v="8" actId="5900"/>
        <pc:sldMkLst>
          <pc:docMk/>
          <pc:sldMk cId="1404972383" sldId="575"/>
        </pc:sldMkLst>
      </pc:sldChg>
      <pc:sldChg chg="addCm modCm">
        <pc:chgData name="nancy lamm" userId="077ab194c5a14122" providerId="LiveId" clId="{47C7B7F7-3C96-4ECA-9335-013D76A41F14}" dt="2021-03-12T17:46:19.439" v="16" actId="5900"/>
        <pc:sldMkLst>
          <pc:docMk/>
          <pc:sldMk cId="2189008428" sldId="577"/>
        </pc:sldMkLst>
      </pc:sldChg>
      <pc:sldChg chg="addCm modCm">
        <pc:chgData name="nancy lamm" userId="077ab194c5a14122" providerId="LiveId" clId="{47C7B7F7-3C96-4ECA-9335-013D76A41F14}" dt="2021-03-12T17:46:52.993" v="19" actId="5900"/>
        <pc:sldMkLst>
          <pc:docMk/>
          <pc:sldMk cId="3792147055" sldId="579"/>
        </pc:sldMkLst>
      </pc:sldChg>
      <pc:sldChg chg="addCm modCm">
        <pc:chgData name="nancy lamm" userId="077ab194c5a14122" providerId="LiveId" clId="{47C7B7F7-3C96-4ECA-9335-013D76A41F14}" dt="2021-03-12T17:50:18.369" v="21"/>
        <pc:sldMkLst>
          <pc:docMk/>
          <pc:sldMk cId="1302598286" sldId="5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DAA2CF60-926F-47A6-A718-35A7B16C3B13}" type="datetimeFigureOut">
              <a:rPr lang="en-US" smtClean="0"/>
              <a:t>4/21/2021</a:t>
            </a:fld>
            <a:endParaRPr lang="en-US" dirty="0"/>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4D01BE8A-71FA-4395-9DE1-869588F05ABC}" type="slidenum">
              <a:rPr lang="en-US" smtClean="0"/>
              <a:t>‹#›</a:t>
            </a:fld>
            <a:endParaRPr lang="en-US" dirty="0"/>
          </a:p>
        </p:txBody>
      </p:sp>
    </p:spTree>
    <p:extLst>
      <p:ext uri="{BB962C8B-B14F-4D97-AF65-F5344CB8AC3E}">
        <p14:creationId xmlns:p14="http://schemas.microsoft.com/office/powerpoint/2010/main" val="406245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01BE8A-71FA-4395-9DE1-869588F05ABC}" type="slidenum">
              <a:rPr lang="en-US" smtClean="0"/>
              <a:t>28</a:t>
            </a:fld>
            <a:endParaRPr lang="en-US" dirty="0"/>
          </a:p>
        </p:txBody>
      </p:sp>
    </p:spTree>
    <p:extLst>
      <p:ext uri="{BB962C8B-B14F-4D97-AF65-F5344CB8AC3E}">
        <p14:creationId xmlns:p14="http://schemas.microsoft.com/office/powerpoint/2010/main" val="1026535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01BE8A-71FA-4395-9DE1-869588F05ABC}" type="slidenum">
              <a:rPr lang="en-US" smtClean="0"/>
              <a:t>29</a:t>
            </a:fld>
            <a:endParaRPr lang="en-US" dirty="0"/>
          </a:p>
        </p:txBody>
      </p:sp>
    </p:spTree>
    <p:extLst>
      <p:ext uri="{BB962C8B-B14F-4D97-AF65-F5344CB8AC3E}">
        <p14:creationId xmlns:p14="http://schemas.microsoft.com/office/powerpoint/2010/main" val="3643975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B9ACF8-5915-4992-9939-2EFB654C93F7}" type="datetime1">
              <a:rPr lang="en-US" smtClean="0"/>
              <a:t>4/21/2021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242440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A96A60-2D88-4EA4-9E6B-D9F00CA7B082}" type="datetime1">
              <a:rPr lang="en-US" smtClean="0"/>
              <a:t>4/21/2021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54860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0D4BA6-BF7A-41DA-8528-53F020ADF692}" type="datetime1">
              <a:rPr lang="en-US" smtClean="0"/>
              <a:t>4/21/2021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268227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5A66A7-1B13-4286-B9F8-57C38FC60935}" type="datetime1">
              <a:rPr lang="en-US" smtClean="0"/>
              <a:t>4/21/2021</a:t>
            </a:fld>
            <a:endParaRPr lang="en-US" dirty="0"/>
          </a:p>
        </p:txBody>
      </p:sp>
      <p:sp>
        <p:nvSpPr>
          <p:cNvPr id="6" name="Footer Placeholder 5"/>
          <p:cNvSpPr>
            <a:spLocks noGrp="1"/>
          </p:cNvSpPr>
          <p:nvPr>
            <p:ph type="ftr" sz="quarter" idx="11"/>
          </p:nvPr>
        </p:nvSpPr>
        <p:spPr/>
        <p:txBody>
          <a:bodyPr/>
          <a:lstStyle/>
          <a:p>
            <a:r>
              <a:rPr lang="en-US" dirty="0"/>
              <a:t>Module 00101 - Basic Safety</a:t>
            </a:r>
          </a:p>
        </p:txBody>
      </p:sp>
      <p:sp>
        <p:nvSpPr>
          <p:cNvPr id="7" name="Slide Number Placeholder 6"/>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1281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1D6C04-C876-4C74-9047-1960665BD319}" type="datetime1">
              <a:rPr lang="en-US" smtClean="0"/>
              <a:t>4/21/2021</a:t>
            </a:fld>
            <a:endParaRPr lang="en-US" dirty="0"/>
          </a:p>
        </p:txBody>
      </p:sp>
      <p:sp>
        <p:nvSpPr>
          <p:cNvPr id="8" name="Footer Placeholder 7"/>
          <p:cNvSpPr>
            <a:spLocks noGrp="1"/>
          </p:cNvSpPr>
          <p:nvPr>
            <p:ph type="ftr" sz="quarter" idx="11"/>
          </p:nvPr>
        </p:nvSpPr>
        <p:spPr/>
        <p:txBody>
          <a:bodyPr/>
          <a:lstStyle/>
          <a:p>
            <a:r>
              <a:rPr lang="en-US" dirty="0"/>
              <a:t>Module 00101 - Basic Safety</a:t>
            </a:r>
          </a:p>
        </p:txBody>
      </p:sp>
      <p:sp>
        <p:nvSpPr>
          <p:cNvPr id="9" name="Slide Number Placeholder 8"/>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81697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8CF701-94A4-4838-B3DE-185CA9F35A0C}" type="datetime1">
              <a:rPr lang="en-US" smtClean="0"/>
              <a:t>4/21/2021</a:t>
            </a:fld>
            <a:endParaRPr lang="en-US" dirty="0"/>
          </a:p>
        </p:txBody>
      </p:sp>
      <p:sp>
        <p:nvSpPr>
          <p:cNvPr id="4" name="Footer Placeholder 3"/>
          <p:cNvSpPr>
            <a:spLocks noGrp="1"/>
          </p:cNvSpPr>
          <p:nvPr>
            <p:ph type="ftr" sz="quarter" idx="11"/>
          </p:nvPr>
        </p:nvSpPr>
        <p:spPr/>
        <p:txBody>
          <a:bodyPr/>
          <a:lstStyle/>
          <a:p>
            <a:r>
              <a:rPr lang="en-US" dirty="0"/>
              <a:t>Module 00101 - Basic Safety</a:t>
            </a:r>
          </a:p>
        </p:txBody>
      </p:sp>
      <p:sp>
        <p:nvSpPr>
          <p:cNvPr id="5" name="Slide Number Placeholder 4"/>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00167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C1F59E-A2D7-4EF0-9BFE-5E3C4057997E}" type="datetime1">
              <a:rPr lang="en-US" smtClean="0"/>
              <a:t>4/21/2021</a:t>
            </a:fld>
            <a:endParaRPr lang="en-US" dirty="0"/>
          </a:p>
        </p:txBody>
      </p:sp>
      <p:sp>
        <p:nvSpPr>
          <p:cNvPr id="3" name="Footer Placeholder 2"/>
          <p:cNvSpPr>
            <a:spLocks noGrp="1"/>
          </p:cNvSpPr>
          <p:nvPr>
            <p:ph type="ftr" sz="quarter" idx="11"/>
          </p:nvPr>
        </p:nvSpPr>
        <p:spPr/>
        <p:txBody>
          <a:bodyPr/>
          <a:lstStyle/>
          <a:p>
            <a:r>
              <a:rPr lang="en-US" dirty="0"/>
              <a:t>Module 00101 - Basic Safety</a:t>
            </a:r>
          </a:p>
        </p:txBody>
      </p:sp>
      <p:sp>
        <p:nvSpPr>
          <p:cNvPr id="4" name="Slide Number Placeholder 3"/>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25917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AE24D3-F7C0-4BD2-95E5-B72B4DF4F99B}" type="datetime1">
              <a:rPr lang="en-US" smtClean="0"/>
              <a:t>4/21/2021</a:t>
            </a:fld>
            <a:endParaRPr lang="en-US" dirty="0"/>
          </a:p>
        </p:txBody>
      </p:sp>
      <p:sp>
        <p:nvSpPr>
          <p:cNvPr id="6" name="Footer Placeholder 5"/>
          <p:cNvSpPr>
            <a:spLocks noGrp="1"/>
          </p:cNvSpPr>
          <p:nvPr>
            <p:ph type="ftr" sz="quarter" idx="11"/>
          </p:nvPr>
        </p:nvSpPr>
        <p:spPr/>
        <p:txBody>
          <a:bodyPr/>
          <a:lstStyle/>
          <a:p>
            <a:r>
              <a:rPr lang="en-US" dirty="0"/>
              <a:t>Module 00101 - Basic Safety</a:t>
            </a:r>
          </a:p>
        </p:txBody>
      </p:sp>
      <p:sp>
        <p:nvSpPr>
          <p:cNvPr id="7" name="Slide Number Placeholder 6"/>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520940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742F0D-2051-4D6C-AF32-5D8AE0EF1D99}" type="datetime1">
              <a:rPr lang="en-US" smtClean="0"/>
              <a:t>4/21/2021</a:t>
            </a:fld>
            <a:endParaRPr lang="en-US" dirty="0"/>
          </a:p>
        </p:txBody>
      </p:sp>
      <p:sp>
        <p:nvSpPr>
          <p:cNvPr id="6" name="Footer Placeholder 5"/>
          <p:cNvSpPr>
            <a:spLocks noGrp="1"/>
          </p:cNvSpPr>
          <p:nvPr>
            <p:ph type="ftr" sz="quarter" idx="11"/>
          </p:nvPr>
        </p:nvSpPr>
        <p:spPr/>
        <p:txBody>
          <a:bodyPr/>
          <a:lstStyle/>
          <a:p>
            <a:r>
              <a:rPr lang="en-US" dirty="0"/>
              <a:t>Module 00101 - Basic Safety</a:t>
            </a:r>
          </a:p>
        </p:txBody>
      </p:sp>
      <p:sp>
        <p:nvSpPr>
          <p:cNvPr id="7" name="Slide Number Placeholder 6"/>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3092028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0C17BA-F8A0-4521-8353-996544E18D39}" type="datetime1">
              <a:rPr lang="en-US" smtClean="0"/>
              <a:t>4/21/2021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223629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877E1C-2AE6-474A-9CA9-58A1E74ECE86}" type="datetime1">
              <a:rPr lang="en-US" smtClean="0"/>
              <a:t>4/21/2021</a:t>
            </a:fld>
            <a:endParaRPr lang="en-US" dirty="0"/>
          </a:p>
        </p:txBody>
      </p:sp>
      <p:sp>
        <p:nvSpPr>
          <p:cNvPr id="5" name="Footer Placeholder 4"/>
          <p:cNvSpPr>
            <a:spLocks noGrp="1"/>
          </p:cNvSpPr>
          <p:nvPr>
            <p:ph type="ftr" sz="quarter" idx="11"/>
          </p:nvPr>
        </p:nvSpPr>
        <p:spPr/>
        <p:txBody>
          <a:bodyPr/>
          <a:lstStyle/>
          <a:p>
            <a:r>
              <a:rPr lang="en-US" dirty="0"/>
              <a:t>Module 00101 - Basic Safety</a:t>
            </a:r>
          </a:p>
        </p:txBody>
      </p:sp>
      <p:sp>
        <p:nvSpPr>
          <p:cNvPr id="6" name="Slide Number Placeholder 5"/>
          <p:cNvSpPr>
            <a:spLocks noGrp="1"/>
          </p:cNvSpPr>
          <p:nvPr>
            <p:ph type="sldNum" sz="quarter" idx="12"/>
          </p:nvPr>
        </p:nvSpPr>
        <p:spPr/>
        <p:txBody>
          <a:bodyPr/>
          <a:lstStyle/>
          <a:p>
            <a:fld id="{F173C4EB-BFC7-4BC7-9C98-BEE046CD3C5E}" type="slidenum">
              <a:rPr lang="en-US" smtClean="0"/>
              <a:t>‹#›</a:t>
            </a:fld>
            <a:endParaRPr lang="en-US" dirty="0"/>
          </a:p>
        </p:txBody>
      </p:sp>
    </p:spTree>
    <p:extLst>
      <p:ext uri="{BB962C8B-B14F-4D97-AF65-F5344CB8AC3E}">
        <p14:creationId xmlns:p14="http://schemas.microsoft.com/office/powerpoint/2010/main" val="140836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78440F-B2A0-4E61-85BB-6788DBE054FD}" type="datetime1">
              <a:rPr lang="en-US" smtClean="0"/>
              <a:t>4/21/2021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Module 00101 - Basic Safety</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73C4EB-BFC7-4BC7-9C98-BEE046CD3C5E}" type="slidenum">
              <a:rPr lang="en-US" smtClean="0"/>
              <a:t>‹#›</a:t>
            </a:fld>
            <a:endParaRPr lang="en-US" dirty="0"/>
          </a:p>
        </p:txBody>
      </p:sp>
    </p:spTree>
    <p:extLst>
      <p:ext uri="{BB962C8B-B14F-4D97-AF65-F5344CB8AC3E}">
        <p14:creationId xmlns:p14="http://schemas.microsoft.com/office/powerpoint/2010/main" val="988314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6AEB-E2C8-E14E-9B36-66252EC9F29F}"/>
              </a:ext>
            </a:extLst>
          </p:cNvPr>
          <p:cNvSpPr>
            <a:spLocks noGrp="1"/>
          </p:cNvSpPr>
          <p:nvPr>
            <p:ph type="ctrTitle"/>
          </p:nvPr>
        </p:nvSpPr>
        <p:spPr>
          <a:xfrm>
            <a:off x="719192" y="3757352"/>
            <a:ext cx="8144838" cy="2132007"/>
          </a:xfrm>
        </p:spPr>
        <p:txBody>
          <a:bodyPr anchor="t" anchorCtr="0">
            <a:noAutofit/>
          </a:bodyPr>
          <a:lstStyle/>
          <a:p>
            <a:pPr marL="9525" algn="l"/>
            <a:r>
              <a:rPr lang="en-US" sz="3600" b="1" dirty="0">
                <a:latin typeface="Arial" panose="020B0604020202020204" pitchFamily="34" charset="0"/>
                <a:cs typeface="Arial" panose="020B0604020202020204" pitchFamily="34" charset="0"/>
              </a:rPr>
              <a:t>Module 00109</a:t>
            </a:r>
            <a:br>
              <a:rPr lang="en-US" sz="3600" b="1" dirty="0">
                <a:latin typeface="Arial" panose="020B0604020202020204" pitchFamily="34" charset="0"/>
                <a:cs typeface="Arial" panose="020B0604020202020204" pitchFamily="34" charset="0"/>
              </a:rPr>
            </a:b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Introduction to Material Handling</a:t>
            </a:r>
            <a:endParaRPr lang="en-US" sz="40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BBBE642-E047-E740-9641-5878B8DD32CA}"/>
              </a:ext>
            </a:extLst>
          </p:cNvPr>
          <p:cNvSpPr>
            <a:spLocks noGrp="1"/>
          </p:cNvSpPr>
          <p:nvPr>
            <p:ph type="subTitle" idx="1"/>
          </p:nvPr>
        </p:nvSpPr>
        <p:spPr>
          <a:xfrm>
            <a:off x="719194" y="6256962"/>
            <a:ext cx="7605445" cy="500865"/>
          </a:xfrm>
        </p:spPr>
        <p:txBody>
          <a:bodyPr>
            <a:normAutofit/>
          </a:bodyPr>
          <a:lstStyle/>
          <a:p>
            <a:r>
              <a:rPr lang="en-US" sz="1400" dirty="0">
                <a:latin typeface="Arial" panose="020B0604020202020204" pitchFamily="34" charset="0"/>
                <a:cs typeface="Arial" panose="020B0604020202020204" pitchFamily="34" charset="0"/>
              </a:rPr>
              <a:t>Copyright © 2021 by NCCER, Alachua, FL 32615. Published by Pearson. All rights reserved.</a:t>
            </a:r>
          </a:p>
          <a:p>
            <a:endParaRPr lang="en-US" dirty="0"/>
          </a:p>
        </p:txBody>
      </p:sp>
      <p:pic>
        <p:nvPicPr>
          <p:cNvPr id="6" name="Picture 5">
            <a:extLst>
              <a:ext uri="{FF2B5EF4-FFF2-40B4-BE49-F238E27FC236}">
                <a16:creationId xmlns:a16="http://schemas.microsoft.com/office/drawing/2014/main" id="{1716A8D0-1DD5-CD4A-AA57-93BFB237C0D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384796"/>
          </a:xfrm>
          <a:prstGeom prst="rect">
            <a:avLst/>
          </a:prstGeom>
        </p:spPr>
      </p:pic>
    </p:spTree>
    <p:extLst>
      <p:ext uri="{BB962C8B-B14F-4D97-AF65-F5344CB8AC3E}">
        <p14:creationId xmlns:p14="http://schemas.microsoft.com/office/powerpoint/2010/main" val="566056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6AEB-E2C8-E14E-9B36-66252EC9F29F}"/>
              </a:ext>
            </a:extLst>
          </p:cNvPr>
          <p:cNvSpPr>
            <a:spLocks noGrp="1"/>
          </p:cNvSpPr>
          <p:nvPr>
            <p:ph type="ctrTitle"/>
          </p:nvPr>
        </p:nvSpPr>
        <p:spPr>
          <a:xfrm>
            <a:off x="719192" y="3906982"/>
            <a:ext cx="8144838" cy="1982379"/>
          </a:xfrm>
        </p:spPr>
        <p:txBody>
          <a:bodyPr anchor="t" anchorCtr="0">
            <a:noAutofit/>
          </a:bodyPr>
          <a:lstStyle/>
          <a:p>
            <a:pPr marL="9525" algn="l"/>
            <a:r>
              <a:rPr lang="en-US" sz="2800" b="1" dirty="0">
                <a:latin typeface="Arial" panose="020B0604020202020204" pitchFamily="34" charset="0"/>
                <a:cs typeface="Arial" panose="020B0604020202020204" pitchFamily="34" charset="0"/>
              </a:rPr>
              <a:t>2.0.0 Material Handling Equipment</a:t>
            </a:r>
            <a:endParaRPr lang="en-US" sz="4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1CA0FCC-89D1-2A4B-A13A-7EBD5FE1FED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spTree>
    <p:extLst>
      <p:ext uri="{BB962C8B-B14F-4D97-AF65-F5344CB8AC3E}">
        <p14:creationId xmlns:p14="http://schemas.microsoft.com/office/powerpoint/2010/main" val="1814072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12F60-FD3B-4571-A6B2-CB7F33CCF2CD}"/>
              </a:ext>
            </a:extLst>
          </p:cNvPr>
          <p:cNvSpPr>
            <a:spLocks noGrp="1"/>
          </p:cNvSpPr>
          <p:nvPr>
            <p:ph type="title"/>
          </p:nvPr>
        </p:nvSpPr>
        <p:spPr>
          <a:xfrm>
            <a:off x="499581" y="400246"/>
            <a:ext cx="7886700" cy="71150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Objective</a:t>
            </a:r>
            <a:endParaRPr lang="en-US" sz="2800" dirty="0"/>
          </a:p>
        </p:txBody>
      </p:sp>
      <p:sp>
        <p:nvSpPr>
          <p:cNvPr id="4" name="Title 1">
            <a:extLst>
              <a:ext uri="{FF2B5EF4-FFF2-40B4-BE49-F238E27FC236}">
                <a16:creationId xmlns:a16="http://schemas.microsoft.com/office/drawing/2014/main" id="{01B8FF43-1DCE-4AB4-B295-83EF3AD20F41}"/>
              </a:ext>
            </a:extLst>
          </p:cNvPr>
          <p:cNvSpPr txBox="1">
            <a:spLocks/>
          </p:cNvSpPr>
          <p:nvPr/>
        </p:nvSpPr>
        <p:spPr>
          <a:xfrm>
            <a:off x="499581" y="1111752"/>
            <a:ext cx="8144838" cy="998305"/>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dirty="0">
                <a:latin typeface="Arial" panose="020B0604020202020204" pitchFamily="34" charset="0"/>
                <a:cs typeface="Arial" panose="020B0604020202020204" pitchFamily="34" charset="0"/>
              </a:rPr>
              <a:t>Successful completion of this module prepares you to do the following:</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79AC0056-985F-C745-BD8A-C3428AE7D339}"/>
              </a:ext>
            </a:extLst>
          </p:cNvPr>
          <p:cNvSpPr txBox="1">
            <a:spLocks/>
          </p:cNvSpPr>
          <p:nvPr/>
        </p:nvSpPr>
        <p:spPr>
          <a:xfrm>
            <a:off x="499581" y="2110057"/>
            <a:ext cx="8144838" cy="3450048"/>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000" dirty="0">
                <a:latin typeface="Arial" panose="020B0604020202020204" pitchFamily="34" charset="0"/>
                <a:cs typeface="Arial" panose="020B0604020202020204" pitchFamily="34" charset="0"/>
              </a:rPr>
              <a:t>Identify various types of material handling equipment and describe how they are used. </a:t>
            </a:r>
          </a:p>
          <a:p>
            <a:pPr marL="914400" lvl="1" indent="-457200" defTabSz="914377">
              <a:spcBef>
                <a:spcPts val="1000"/>
              </a:spcBef>
              <a:buFont typeface="+mj-lt"/>
              <a:buAutoNum type="alphaLcPeriod"/>
              <a:defRPr/>
            </a:pPr>
            <a:r>
              <a:rPr lang="en-US" sz="2000" dirty="0">
                <a:latin typeface="Arial" panose="020B0604020202020204" pitchFamily="34" charset="0"/>
                <a:cs typeface="Arial" panose="020B0604020202020204" pitchFamily="34" charset="0"/>
              </a:rPr>
              <a:t>Identify non-motorized material handling equipment and describe how they are used.</a:t>
            </a:r>
          </a:p>
          <a:p>
            <a:pPr marL="914400" lvl="1" indent="-457200" defTabSz="914377">
              <a:spcBef>
                <a:spcPts val="1000"/>
              </a:spcBef>
              <a:buFont typeface="+mj-lt"/>
              <a:buAutoNum type="alphaLcPeriod"/>
              <a:defRPr/>
            </a:pPr>
            <a:r>
              <a:rPr lang="en-US" sz="2000" dirty="0">
                <a:latin typeface="Arial" panose="020B0604020202020204" pitchFamily="34" charset="0"/>
                <a:cs typeface="Arial" panose="020B0604020202020204" pitchFamily="34" charset="0"/>
              </a:rPr>
              <a:t>Identify motorized material handling equipment and describe how they are used.</a:t>
            </a:r>
            <a:endParaRPr lang="en-US" sz="2000" dirty="0">
              <a:solidFill>
                <a:prstClr val="black"/>
              </a:solidFill>
              <a:highlight>
                <a:srgbClr val="FFFF00"/>
              </a:highlight>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BA85505-2805-AA46-9C29-D511295B824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0" name="Footer Placeholder 3">
            <a:extLst>
              <a:ext uri="{FF2B5EF4-FFF2-40B4-BE49-F238E27FC236}">
                <a16:creationId xmlns:a16="http://schemas.microsoft.com/office/drawing/2014/main" id="{267941E4-8130-0240-BC46-D1FFC32643E2}"/>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79113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EA14B12-AC48-7D4C-9FED-992EB0F067DE}"/>
              </a:ext>
            </a:extLst>
          </p:cNvPr>
          <p:cNvSpPr txBox="1">
            <a:spLocks noGrp="1"/>
          </p:cNvSpPr>
          <p:nvPr>
            <p:ph type="title" idx="4294967295"/>
          </p:nvPr>
        </p:nvSpPr>
        <p:spPr>
          <a:xfrm>
            <a:off x="499581" y="189975"/>
            <a:ext cx="78867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j-ea"/>
                <a:cs typeface="Arial" panose="020B0604020202020204" pitchFamily="34" charset="0"/>
              </a:rPr>
              <a:t>Performance Tasks</a:t>
            </a: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5" name="Title 1">
            <a:extLst>
              <a:ext uri="{FF2B5EF4-FFF2-40B4-BE49-F238E27FC236}">
                <a16:creationId xmlns:a16="http://schemas.microsoft.com/office/drawing/2014/main" id="{91756A62-E3F8-5940-A3F3-31FFC4F6C76A}"/>
              </a:ext>
            </a:extLst>
          </p:cNvPr>
          <p:cNvSpPr txBox="1">
            <a:spLocks/>
          </p:cNvSpPr>
          <p:nvPr/>
        </p:nvSpPr>
        <p:spPr>
          <a:xfrm>
            <a:off x="499581" y="1447800"/>
            <a:ext cx="8144838" cy="3962400"/>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dirty="0">
                <a:latin typeface="Arial" panose="020B0604020202020204" pitchFamily="34" charset="0"/>
                <a:cs typeface="Arial" panose="020B0604020202020204" pitchFamily="34" charset="0"/>
              </a:rPr>
              <a:t>There are no performance tasks in this section.</a:t>
            </a:r>
          </a:p>
        </p:txBody>
      </p:sp>
      <p:pic>
        <p:nvPicPr>
          <p:cNvPr id="7" name="Picture 6">
            <a:extLst>
              <a:ext uri="{FF2B5EF4-FFF2-40B4-BE49-F238E27FC236}">
                <a16:creationId xmlns:a16="http://schemas.microsoft.com/office/drawing/2014/main" id="{6230F8AA-6E6E-8A47-8CD3-987DD0D2090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0" name="Footer Placeholder 3">
            <a:extLst>
              <a:ext uri="{FF2B5EF4-FFF2-40B4-BE49-F238E27FC236}">
                <a16:creationId xmlns:a16="http://schemas.microsoft.com/office/drawing/2014/main" id="{BC97D270-A696-5448-AD4B-9F1A3D71E7E1}"/>
              </a:ext>
            </a:extLst>
          </p:cNvPr>
          <p:cNvSpPr txBox="1">
            <a:spLocks/>
          </p:cNvSpPr>
          <p:nvPr/>
        </p:nvSpPr>
        <p:spPr>
          <a:xfrm>
            <a:off x="3028950" y="6356351"/>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976928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939BEA-E66A-D541-9B1A-7A86A682213A}"/>
              </a:ext>
            </a:extLst>
          </p:cNvPr>
          <p:cNvSpPr>
            <a:spLocks noGrp="1"/>
          </p:cNvSpPr>
          <p:nvPr>
            <p:ph type="title"/>
          </p:nvPr>
        </p:nvSpPr>
        <p:spPr>
          <a:xfrm>
            <a:off x="499581" y="365126"/>
            <a:ext cx="7886700" cy="74662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Trade Terms (1 of 4)</a:t>
            </a:r>
            <a:endParaRPr lang="en-US" sz="2800" dirty="0"/>
          </a:p>
        </p:txBody>
      </p:sp>
      <p:sp>
        <p:nvSpPr>
          <p:cNvPr id="11" name="Title 1">
            <a:extLst>
              <a:ext uri="{FF2B5EF4-FFF2-40B4-BE49-F238E27FC236}">
                <a16:creationId xmlns:a16="http://schemas.microsoft.com/office/drawing/2014/main" id="{2E20E8A5-E76F-2540-8BEF-BEFF0BDDEBD1}"/>
              </a:ext>
            </a:extLst>
          </p:cNvPr>
          <p:cNvSpPr txBox="1">
            <a:spLocks/>
          </p:cNvSpPr>
          <p:nvPr/>
        </p:nvSpPr>
        <p:spPr>
          <a:xfrm>
            <a:off x="499581" y="1386348"/>
            <a:ext cx="8144838" cy="428558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Material carts: </a:t>
            </a:r>
            <a:r>
              <a:rPr lang="en-US" sz="2400" dirty="0">
                <a:latin typeface="Arial" panose="020B0604020202020204" pitchFamily="34" charset="0"/>
                <a:cs typeface="Arial" panose="020B0604020202020204" pitchFamily="34" charset="0"/>
              </a:rPr>
              <a:t>Four-wheeled devices used to transport materials around a job site.</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Hand trucks: </a:t>
            </a:r>
            <a:r>
              <a:rPr lang="en-US" sz="2400" dirty="0">
                <a:latin typeface="Arial" panose="020B0604020202020204" pitchFamily="34" charset="0"/>
                <a:cs typeface="Arial" panose="020B0604020202020204" pitchFamily="34" charset="0"/>
              </a:rPr>
              <a:t>Two-wheeled carts that are used to transport large, heavy loads; also known as a dolly.</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Cylinder carts: </a:t>
            </a:r>
            <a:r>
              <a:rPr lang="en-US" sz="2400" dirty="0">
                <a:latin typeface="Arial" panose="020B0604020202020204" pitchFamily="34" charset="0"/>
                <a:cs typeface="Arial" panose="020B0604020202020204" pitchFamily="34" charset="0"/>
              </a:rPr>
              <a:t>Two-wheeled carts that are used to transport cylinders, or bottles, of compressed gases.</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Drum dollies: </a:t>
            </a:r>
            <a:r>
              <a:rPr lang="en-US" sz="2400" dirty="0">
                <a:latin typeface="Arial" panose="020B0604020202020204" pitchFamily="34" charset="0"/>
                <a:cs typeface="Arial" panose="020B0604020202020204" pitchFamily="34" charset="0"/>
              </a:rPr>
              <a:t>Wheeled circular platforms or a caddies with a handle that are used to transport lighter-weight 55-gallon drums/barrels.</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Drum carts: </a:t>
            </a:r>
            <a:r>
              <a:rPr lang="en-US" sz="2400" dirty="0">
                <a:latin typeface="Arial" panose="020B0604020202020204" pitchFamily="34" charset="0"/>
                <a:cs typeface="Arial" panose="020B0604020202020204" pitchFamily="34" charset="0"/>
              </a:rPr>
              <a:t>Wheeled carts that are used to transport heavier-weight 55-gallon drums/barrels.</a:t>
            </a:r>
          </a:p>
        </p:txBody>
      </p:sp>
      <p:pic>
        <p:nvPicPr>
          <p:cNvPr id="7" name="Picture 6">
            <a:extLst>
              <a:ext uri="{FF2B5EF4-FFF2-40B4-BE49-F238E27FC236}">
                <a16:creationId xmlns:a16="http://schemas.microsoft.com/office/drawing/2014/main" id="{7EF8A4D3-F67D-1746-92C7-2048ECA212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247"/>
            <a:ext cx="9144000" cy="647700"/>
          </a:xfrm>
          <a:prstGeom prst="rect">
            <a:avLst/>
          </a:prstGeom>
        </p:spPr>
      </p:pic>
      <p:sp>
        <p:nvSpPr>
          <p:cNvPr id="12" name="Footer Placeholder 3">
            <a:extLst>
              <a:ext uri="{FF2B5EF4-FFF2-40B4-BE49-F238E27FC236}">
                <a16:creationId xmlns:a16="http://schemas.microsoft.com/office/drawing/2014/main" id="{02F403AF-8359-BC4B-B989-E31C9482BB69}"/>
              </a:ext>
            </a:extLst>
          </p:cNvPr>
          <p:cNvSpPr txBox="1">
            <a:spLocks/>
          </p:cNvSpPr>
          <p:nvPr/>
        </p:nvSpPr>
        <p:spPr>
          <a:xfrm>
            <a:off x="3028950" y="6365298"/>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4024968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939BEA-E66A-D541-9B1A-7A86A682213A}"/>
              </a:ext>
            </a:extLst>
          </p:cNvPr>
          <p:cNvSpPr>
            <a:spLocks noGrp="1"/>
          </p:cNvSpPr>
          <p:nvPr>
            <p:ph type="title"/>
          </p:nvPr>
        </p:nvSpPr>
        <p:spPr>
          <a:xfrm>
            <a:off x="499581" y="365126"/>
            <a:ext cx="7886700" cy="74662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Trade Terms (2 of 4)</a:t>
            </a:r>
            <a:endParaRPr lang="en-US" sz="2800" dirty="0"/>
          </a:p>
        </p:txBody>
      </p:sp>
      <p:sp>
        <p:nvSpPr>
          <p:cNvPr id="11" name="Title 1">
            <a:extLst>
              <a:ext uri="{FF2B5EF4-FFF2-40B4-BE49-F238E27FC236}">
                <a16:creationId xmlns:a16="http://schemas.microsoft.com/office/drawing/2014/main" id="{2E20E8A5-E76F-2540-8BEF-BEFF0BDDEBD1}"/>
              </a:ext>
            </a:extLst>
          </p:cNvPr>
          <p:cNvSpPr txBox="1">
            <a:spLocks/>
          </p:cNvSpPr>
          <p:nvPr/>
        </p:nvSpPr>
        <p:spPr>
          <a:xfrm>
            <a:off x="499581" y="1386348"/>
            <a:ext cx="8144838" cy="428558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Roller skids: </a:t>
            </a:r>
            <a:r>
              <a:rPr lang="en-US" sz="2400" dirty="0">
                <a:latin typeface="Arial" panose="020B0604020202020204" pitchFamily="34" charset="0"/>
                <a:cs typeface="Arial" panose="020B0604020202020204" pitchFamily="34" charset="0"/>
              </a:rPr>
              <a:t>Devices that include a surface table and two, three, or four roller skids. Materials that are to be moved are placed on the table surface and then pushed on the skids.</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Wheelbarrows: </a:t>
            </a:r>
            <a:r>
              <a:rPr lang="en-US" sz="2400" dirty="0">
                <a:latin typeface="Arial" panose="020B0604020202020204" pitchFamily="34" charset="0"/>
                <a:cs typeface="Arial" panose="020B0604020202020204" pitchFamily="34" charset="0"/>
              </a:rPr>
              <a:t>One- or two-wheeled vehicles with handles at the rear that are used to carry small loads.</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Pipe mules: </a:t>
            </a:r>
            <a:r>
              <a:rPr lang="en-US" sz="2400" dirty="0">
                <a:latin typeface="Arial" panose="020B0604020202020204" pitchFamily="34" charset="0"/>
                <a:cs typeface="Arial" panose="020B0604020202020204" pitchFamily="34" charset="0"/>
              </a:rPr>
              <a:t>Two-wheeled devices used to transport medium-length pieces of pipe, tubing, or scaffolding; sometimes referred to as a tunnel buggy.</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Pipe transports: </a:t>
            </a:r>
            <a:r>
              <a:rPr lang="en-US" sz="2400" dirty="0">
                <a:latin typeface="Arial" panose="020B0604020202020204" pitchFamily="34" charset="0"/>
                <a:cs typeface="Arial" panose="020B0604020202020204" pitchFamily="34" charset="0"/>
              </a:rPr>
              <a:t>Wheeled devices similar to a pipe mule, but used to move larger pieces of pipe.</a:t>
            </a:r>
          </a:p>
        </p:txBody>
      </p:sp>
      <p:pic>
        <p:nvPicPr>
          <p:cNvPr id="7" name="Picture 6">
            <a:extLst>
              <a:ext uri="{FF2B5EF4-FFF2-40B4-BE49-F238E27FC236}">
                <a16:creationId xmlns:a16="http://schemas.microsoft.com/office/drawing/2014/main" id="{7EF8A4D3-F67D-1746-92C7-2048ECA212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247"/>
            <a:ext cx="9144000" cy="647700"/>
          </a:xfrm>
          <a:prstGeom prst="rect">
            <a:avLst/>
          </a:prstGeom>
        </p:spPr>
      </p:pic>
      <p:sp>
        <p:nvSpPr>
          <p:cNvPr id="12" name="Footer Placeholder 3">
            <a:extLst>
              <a:ext uri="{FF2B5EF4-FFF2-40B4-BE49-F238E27FC236}">
                <a16:creationId xmlns:a16="http://schemas.microsoft.com/office/drawing/2014/main" id="{02F403AF-8359-BC4B-B989-E31C9482BB69}"/>
              </a:ext>
            </a:extLst>
          </p:cNvPr>
          <p:cNvSpPr txBox="1">
            <a:spLocks/>
          </p:cNvSpPr>
          <p:nvPr/>
        </p:nvSpPr>
        <p:spPr>
          <a:xfrm>
            <a:off x="3028950" y="6365298"/>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03717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939BEA-E66A-D541-9B1A-7A86A682213A}"/>
              </a:ext>
            </a:extLst>
          </p:cNvPr>
          <p:cNvSpPr>
            <a:spLocks noGrp="1"/>
          </p:cNvSpPr>
          <p:nvPr>
            <p:ph type="title"/>
          </p:nvPr>
        </p:nvSpPr>
        <p:spPr>
          <a:xfrm>
            <a:off x="499581" y="323875"/>
            <a:ext cx="7886700" cy="74662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Trade Terms (3 of 4)</a:t>
            </a:r>
          </a:p>
        </p:txBody>
      </p:sp>
      <p:sp>
        <p:nvSpPr>
          <p:cNvPr id="11" name="Title 1">
            <a:extLst>
              <a:ext uri="{FF2B5EF4-FFF2-40B4-BE49-F238E27FC236}">
                <a16:creationId xmlns:a16="http://schemas.microsoft.com/office/drawing/2014/main" id="{2E20E8A5-E76F-2540-8BEF-BEFF0BDDEBD1}"/>
              </a:ext>
            </a:extLst>
          </p:cNvPr>
          <p:cNvSpPr txBox="1">
            <a:spLocks/>
          </p:cNvSpPr>
          <p:nvPr/>
        </p:nvSpPr>
        <p:spPr>
          <a:xfrm>
            <a:off x="499581" y="1386348"/>
            <a:ext cx="8144838" cy="428558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Pallet jacks: </a:t>
            </a:r>
            <a:r>
              <a:rPr lang="en-US" sz="2400" dirty="0">
                <a:latin typeface="Arial" panose="020B0604020202020204" pitchFamily="34" charset="0"/>
                <a:cs typeface="Arial" panose="020B0604020202020204" pitchFamily="34" charset="0"/>
              </a:rPr>
              <a:t>Devices used to lift and move heavy or stacked pallets; also known as a pallet truck.</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Spotter: </a:t>
            </a:r>
            <a:r>
              <a:rPr lang="en-US" sz="2400" dirty="0">
                <a:latin typeface="Arial" panose="020B0604020202020204" pitchFamily="34" charset="0"/>
                <a:cs typeface="Arial" panose="020B0604020202020204" pitchFamily="34" charset="0"/>
              </a:rPr>
              <a:t>A person who walks in front of another worker who is carrying or transporting a long load to ensure there is a clear, unobstructed path.</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Powered wheelbarrow: </a:t>
            </a:r>
            <a:r>
              <a:rPr lang="en-US" sz="2400" dirty="0">
                <a:latin typeface="Arial" panose="020B0604020202020204" pitchFamily="34" charset="0"/>
                <a:cs typeface="Arial" panose="020B0604020202020204" pitchFamily="34" charset="0"/>
              </a:rPr>
              <a:t>A vehicle similar to a manual wheelbarrow, but powered by an electric or gas motor; also known as a power buggy.</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Concrete mule: </a:t>
            </a:r>
            <a:r>
              <a:rPr lang="en-US" sz="2400" dirty="0">
                <a:latin typeface="Arial" panose="020B0604020202020204" pitchFamily="34" charset="0"/>
                <a:cs typeface="Arial" panose="020B0604020202020204" pitchFamily="34" charset="0"/>
              </a:rPr>
              <a:t>A wheeled device used when a concrete pour is in a location that a concrete delivery truck or pump cannot reach; sometimes referred to as a Georgia buggy.</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Freight elevator: </a:t>
            </a:r>
            <a:r>
              <a:rPr lang="en-US" sz="2400" dirty="0">
                <a:latin typeface="Arial" panose="020B0604020202020204" pitchFamily="34" charset="0"/>
                <a:cs typeface="Arial" panose="020B0604020202020204" pitchFamily="34" charset="0"/>
              </a:rPr>
              <a:t>An elevator used to transport materials from floor to floor.</a:t>
            </a:r>
          </a:p>
        </p:txBody>
      </p:sp>
      <p:pic>
        <p:nvPicPr>
          <p:cNvPr id="7" name="Picture 6">
            <a:extLst>
              <a:ext uri="{FF2B5EF4-FFF2-40B4-BE49-F238E27FC236}">
                <a16:creationId xmlns:a16="http://schemas.microsoft.com/office/drawing/2014/main" id="{7EF8A4D3-F67D-1746-92C7-2048ECA212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247"/>
            <a:ext cx="9144000" cy="647700"/>
          </a:xfrm>
          <a:prstGeom prst="rect">
            <a:avLst/>
          </a:prstGeom>
        </p:spPr>
      </p:pic>
      <p:sp>
        <p:nvSpPr>
          <p:cNvPr id="12" name="Footer Placeholder 3">
            <a:extLst>
              <a:ext uri="{FF2B5EF4-FFF2-40B4-BE49-F238E27FC236}">
                <a16:creationId xmlns:a16="http://schemas.microsoft.com/office/drawing/2014/main" id="{02F403AF-8359-BC4B-B989-E31C9482BB69}"/>
              </a:ext>
            </a:extLst>
          </p:cNvPr>
          <p:cNvSpPr txBox="1">
            <a:spLocks/>
          </p:cNvSpPr>
          <p:nvPr/>
        </p:nvSpPr>
        <p:spPr>
          <a:xfrm>
            <a:off x="3028950" y="6365298"/>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40497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939BEA-E66A-D541-9B1A-7A86A682213A}"/>
              </a:ext>
            </a:extLst>
          </p:cNvPr>
          <p:cNvSpPr>
            <a:spLocks noGrp="1"/>
          </p:cNvSpPr>
          <p:nvPr>
            <p:ph type="title"/>
          </p:nvPr>
        </p:nvSpPr>
        <p:spPr>
          <a:xfrm>
            <a:off x="499581" y="365126"/>
            <a:ext cx="7886700" cy="746626"/>
          </a:xfrm>
        </p:spPr>
        <p:txBody>
          <a:bodyPr>
            <a:normAutofit/>
          </a:bodyPr>
          <a:lstStyle/>
          <a:p>
            <a:r>
              <a:rPr lang="en-US" sz="2800" b="1" dirty="0">
                <a:solidFill>
                  <a:schemeClr val="tx1">
                    <a:lumMod val="50000"/>
                    <a:lumOff val="50000"/>
                  </a:schemeClr>
                </a:solidFill>
                <a:latin typeface="Arial" panose="020B0604020202020204" pitchFamily="34" charset="0"/>
                <a:cs typeface="Arial" panose="020B0604020202020204" pitchFamily="34" charset="0"/>
              </a:rPr>
              <a:t>Trade Terms (4 of 4)</a:t>
            </a:r>
          </a:p>
        </p:txBody>
      </p:sp>
      <p:sp>
        <p:nvSpPr>
          <p:cNvPr id="11" name="Title 1">
            <a:extLst>
              <a:ext uri="{FF2B5EF4-FFF2-40B4-BE49-F238E27FC236}">
                <a16:creationId xmlns:a16="http://schemas.microsoft.com/office/drawing/2014/main" id="{2E20E8A5-E76F-2540-8BEF-BEFF0BDDEBD1}"/>
              </a:ext>
            </a:extLst>
          </p:cNvPr>
          <p:cNvSpPr txBox="1">
            <a:spLocks/>
          </p:cNvSpPr>
          <p:nvPr/>
        </p:nvSpPr>
        <p:spPr>
          <a:xfrm>
            <a:off x="499581" y="1386348"/>
            <a:ext cx="8144838" cy="4285582"/>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Industrial forklift: </a:t>
            </a:r>
            <a:r>
              <a:rPr lang="en-US" sz="2400" dirty="0">
                <a:latin typeface="Arial" panose="020B0604020202020204" pitchFamily="34" charset="0"/>
                <a:cs typeface="Arial" panose="020B0604020202020204" pitchFamily="34" charset="0"/>
              </a:rPr>
              <a:t>A vehicle with a power-operated pronged platform that can be raised and lowered for insertion under a load to be lifted and moved.</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Rough terrain forklift: </a:t>
            </a:r>
            <a:r>
              <a:rPr lang="en-US" sz="2400" dirty="0">
                <a:latin typeface="Arial" panose="020B0604020202020204" pitchFamily="34" charset="0"/>
                <a:cs typeface="Arial" panose="020B0604020202020204" pitchFamily="34" charset="0"/>
              </a:rPr>
              <a:t>Similar to an industrial forklift, but designed to be used on rough surfaces. Rough terrain forklifts are characterized by large pneumatic tires, usually with deep treads that allow the vehicle to grab onto the roughest of roads or ground cover without sliding or slipping.</a:t>
            </a:r>
          </a:p>
          <a:p>
            <a:pPr algn="l" defTabSz="914377">
              <a:spcBef>
                <a:spcPts val="1000"/>
              </a:spcBef>
              <a:defRPr/>
            </a:pPr>
            <a:r>
              <a:rPr lang="en-US" sz="2400" i="1" dirty="0">
                <a:solidFill>
                  <a:schemeClr val="accent5"/>
                </a:solidFill>
                <a:latin typeface="Arial" panose="020B0604020202020204" pitchFamily="34" charset="0"/>
                <a:cs typeface="Arial" panose="020B0604020202020204" pitchFamily="34" charset="0"/>
              </a:rPr>
              <a:t>Work zone: </a:t>
            </a:r>
            <a:r>
              <a:rPr lang="en-US" sz="2400" dirty="0">
                <a:latin typeface="Arial" panose="020B0604020202020204" pitchFamily="34" charset="0"/>
                <a:cs typeface="Arial" panose="020B0604020202020204" pitchFamily="34" charset="0"/>
              </a:rPr>
              <a:t>The area in which a forklift may come in contact with objects or people, either with the rear end or the front forks.</a:t>
            </a:r>
          </a:p>
        </p:txBody>
      </p:sp>
      <p:pic>
        <p:nvPicPr>
          <p:cNvPr id="7" name="Picture 6">
            <a:extLst>
              <a:ext uri="{FF2B5EF4-FFF2-40B4-BE49-F238E27FC236}">
                <a16:creationId xmlns:a16="http://schemas.microsoft.com/office/drawing/2014/main" id="{7EF8A4D3-F67D-1746-92C7-2048ECA212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9247"/>
            <a:ext cx="9144000" cy="647700"/>
          </a:xfrm>
          <a:prstGeom prst="rect">
            <a:avLst/>
          </a:prstGeom>
        </p:spPr>
      </p:pic>
      <p:sp>
        <p:nvSpPr>
          <p:cNvPr id="12" name="Footer Placeholder 3">
            <a:extLst>
              <a:ext uri="{FF2B5EF4-FFF2-40B4-BE49-F238E27FC236}">
                <a16:creationId xmlns:a16="http://schemas.microsoft.com/office/drawing/2014/main" id="{02F403AF-8359-BC4B-B989-E31C9482BB69}"/>
              </a:ext>
            </a:extLst>
          </p:cNvPr>
          <p:cNvSpPr txBox="1">
            <a:spLocks/>
          </p:cNvSpPr>
          <p:nvPr/>
        </p:nvSpPr>
        <p:spPr>
          <a:xfrm>
            <a:off x="3028950" y="6365298"/>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258475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2.1.2 Hand Trucks</a:t>
            </a:r>
          </a:p>
        </p:txBody>
      </p:sp>
      <p:sp>
        <p:nvSpPr>
          <p:cNvPr id="8" name="Content Placeholder 3">
            <a:extLst>
              <a:ext uri="{FF2B5EF4-FFF2-40B4-BE49-F238E27FC236}">
                <a16:creationId xmlns:a16="http://schemas.microsoft.com/office/drawing/2014/main" id="{50A4F370-59E7-264C-B6FA-530161D4397D}"/>
              </a:ext>
            </a:extLst>
          </p:cNvPr>
          <p:cNvSpPr txBox="1">
            <a:spLocks/>
          </p:cNvSpPr>
          <p:nvPr/>
        </p:nvSpPr>
        <p:spPr>
          <a:xfrm>
            <a:off x="628650" y="1023317"/>
            <a:ext cx="6195274" cy="2405683"/>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Hand trucks, also known as dollies, are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two-wheeled carts that are used to transport large, heavy loads, such as appliances or stacks of heavy boxes.</a:t>
            </a:r>
          </a:p>
          <a:p>
            <a:r>
              <a:rPr lang="en-US" sz="2400" dirty="0">
                <a:latin typeface="Arial" panose="020B0604020202020204" pitchFamily="34" charset="0"/>
                <a:cs typeface="Arial" panose="020B0604020202020204" pitchFamily="34" charset="0"/>
              </a:rPr>
              <a:t>Many hand trucks are equipped with ratchet straps to secure loads.</a:t>
            </a:r>
          </a:p>
        </p:txBody>
      </p:sp>
      <p:pic>
        <p:nvPicPr>
          <p:cNvPr id="5" name="Picture 4" descr="Photo of a hand truck or dolly with two large wheels, blade at the bottom, and tall back with high handle.&#10;">
            <a:extLst>
              <a:ext uri="{FF2B5EF4-FFF2-40B4-BE49-F238E27FC236}">
                <a16:creationId xmlns:a16="http://schemas.microsoft.com/office/drawing/2014/main" id="{44BF751E-766D-4C6B-AAC5-6D69947FD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6957" y="1323738"/>
            <a:ext cx="1994721" cy="4620126"/>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695983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2.1.3 Cylinder Carts</a:t>
            </a:r>
          </a:p>
        </p:txBody>
      </p:sp>
      <p:sp>
        <p:nvSpPr>
          <p:cNvPr id="8" name="Content Placeholder 3">
            <a:extLst>
              <a:ext uri="{FF2B5EF4-FFF2-40B4-BE49-F238E27FC236}">
                <a16:creationId xmlns:a16="http://schemas.microsoft.com/office/drawing/2014/main" id="{50A4F370-59E7-264C-B6FA-530161D4397D}"/>
              </a:ext>
            </a:extLst>
          </p:cNvPr>
          <p:cNvSpPr txBox="1">
            <a:spLocks/>
          </p:cNvSpPr>
          <p:nvPr/>
        </p:nvSpPr>
        <p:spPr>
          <a:xfrm>
            <a:off x="628650" y="1023317"/>
            <a:ext cx="6195274" cy="2405683"/>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Arial" panose="020B0604020202020204" pitchFamily="34" charset="0"/>
                <a:cs typeface="Arial" panose="020B0604020202020204" pitchFamily="34" charset="0"/>
              </a:rPr>
              <a:t>Cylinder carts are designed for transporting compressed gas cylinders, which are explosion hazards. Use carts with a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partition when transporting oxygen and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any fuel gas cylinder together. </a:t>
            </a:r>
          </a:p>
        </p:txBody>
      </p:sp>
      <p:pic>
        <p:nvPicPr>
          <p:cNvPr id="4" name="Picture 3" descr="Photo of a cylinder cart with two large cylinders, one on each side with two prong handles and large wheels on each side.&#10;">
            <a:extLst>
              <a:ext uri="{FF2B5EF4-FFF2-40B4-BE49-F238E27FC236}">
                <a16:creationId xmlns:a16="http://schemas.microsoft.com/office/drawing/2014/main" id="{EE8C3F7E-26EE-4105-B1B9-F0DF879AD258}"/>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0188" y="1072183"/>
            <a:ext cx="2305050" cy="4762500"/>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789951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2.1.4 Drum Dollies and Carts</a:t>
            </a:r>
          </a:p>
        </p:txBody>
      </p:sp>
      <p:sp>
        <p:nvSpPr>
          <p:cNvPr id="11" name="Rectangle 10">
            <a:extLst>
              <a:ext uri="{FF2B5EF4-FFF2-40B4-BE49-F238E27FC236}">
                <a16:creationId xmlns:a16="http://schemas.microsoft.com/office/drawing/2014/main" id="{79EA34C3-65C4-BB4C-9ACB-DA4C61733870}"/>
              </a:ext>
            </a:extLst>
          </p:cNvPr>
          <p:cNvSpPr/>
          <p:nvPr/>
        </p:nvSpPr>
        <p:spPr>
          <a:xfrm>
            <a:off x="628650" y="1130328"/>
            <a:ext cx="8589187" cy="1200328"/>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Drum dollies are excellent for drums kept upright, making them easy to move on a smooth floor. For transporting a cylinder longer distances, a drum cart is best. </a:t>
            </a:r>
          </a:p>
        </p:txBody>
      </p:sp>
      <p:pic>
        <p:nvPicPr>
          <p:cNvPr id="4" name="Picture 3" descr="A picture containing drum&#10;Photo of a drum dolly with four casters, platform spokes and round strap, with web strap to secure the drum to the dolly.">
            <a:extLst>
              <a:ext uri="{FF2B5EF4-FFF2-40B4-BE49-F238E27FC236}">
                <a16:creationId xmlns:a16="http://schemas.microsoft.com/office/drawing/2014/main" id="{6A437C90-DDE3-4BF7-8FD1-D51A185B7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087" y="3119755"/>
            <a:ext cx="3773913" cy="2011680"/>
          </a:xfrm>
          <a:prstGeom prst="rect">
            <a:avLst/>
          </a:prstGeom>
        </p:spPr>
      </p:pic>
      <p:pic>
        <p:nvPicPr>
          <p:cNvPr id="6" name="Picture 5" descr="Photo of a (horizontal) rotating drum cart with prongs to hold the drum, long handles, wheels (to roll to vertical position), and two heavy duty casters.&#10;">
            <a:extLst>
              <a:ext uri="{FF2B5EF4-FFF2-40B4-BE49-F238E27FC236}">
                <a16:creationId xmlns:a16="http://schemas.microsoft.com/office/drawing/2014/main" id="{C8DE0989-8337-4142-A48D-69458302E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454" y="2403681"/>
            <a:ext cx="3874976" cy="3200400"/>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189008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oto of a pipe mule or V-cart in use with two wheels, V-shaped blades, and a long handle.&#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2.1.7 – Pipe Mule</a:t>
            </a:r>
          </a:p>
        </p:txBody>
      </p:sp>
      <p:pic>
        <p:nvPicPr>
          <p:cNvPr id="12" name="Picture 11" descr="Photo of a pipe mule or V-cart in use with two wheels, V-shaped blades, and a long handle.&#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Photo of a pipe mule or V-cart in use with two wheels, V-shaped blades, and a long handle.&#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8" name="Content Placeholder 2" descr="Photo of a pipe mule or V-cart in use with two wheels, V-shaped blades, and a long handle.&#10;">
            <a:extLst>
              <a:ext uri="{FF2B5EF4-FFF2-40B4-BE49-F238E27FC236}">
                <a16:creationId xmlns:a16="http://schemas.microsoft.com/office/drawing/2014/main" id="{3F2562D1-CC45-D74A-B76A-9D6CFD836E7A}"/>
              </a:ext>
            </a:extLst>
          </p:cNvPr>
          <p:cNvSpPr txBox="1">
            <a:spLocks/>
          </p:cNvSpPr>
          <p:nvPr/>
        </p:nvSpPr>
        <p:spPr>
          <a:xfrm>
            <a:off x="628650" y="1235677"/>
            <a:ext cx="7886700" cy="48816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Two-wheeled devices for transporting medium-length pipes, tubing, or scaffolding.</a:t>
            </a:r>
          </a:p>
          <a:p>
            <a:r>
              <a:rPr lang="en-US" sz="2400" dirty="0">
                <a:latin typeface="Arial" panose="020B0604020202020204" pitchFamily="34" charset="0"/>
                <a:cs typeface="Arial" panose="020B0604020202020204" pitchFamily="34" charset="0"/>
              </a:rPr>
              <a:t>Also called a tunnel buggy, V-cart, or grasshopper.</a:t>
            </a:r>
          </a:p>
          <a:p>
            <a:r>
              <a:rPr lang="en-US" sz="2400" dirty="0">
                <a:latin typeface="Arial" panose="020B0604020202020204" pitchFamily="34" charset="0"/>
                <a:cs typeface="Arial" panose="020B0604020202020204" pitchFamily="34" charset="0"/>
              </a:rPr>
              <a:t>Requires use of proper lifting techniques and a spotter for full lengths of pipe.</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4" name="Picture 3" descr="Photo of a pipe mule or V-cart in use with two wheels, V-shaped blades, and a long handle.&#10;">
            <a:extLst>
              <a:ext uri="{FF2B5EF4-FFF2-40B4-BE49-F238E27FC236}">
                <a16:creationId xmlns:a16="http://schemas.microsoft.com/office/drawing/2014/main" id="{0176B2B8-FA49-4A70-BB3B-F5557ECCE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4450" y="3326431"/>
            <a:ext cx="3049553" cy="2747345"/>
          </a:xfrm>
          <a:prstGeom prst="rect">
            <a:avLst/>
          </a:prstGeom>
        </p:spPr>
      </p:pic>
    </p:spTree>
    <p:extLst>
      <p:ext uri="{BB962C8B-B14F-4D97-AF65-F5344CB8AC3E}">
        <p14:creationId xmlns:p14="http://schemas.microsoft.com/office/powerpoint/2010/main" val="379214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2.1.8 – Pipe Transports</a:t>
            </a:r>
          </a:p>
        </p:txBody>
      </p:sp>
      <p:sp>
        <p:nvSpPr>
          <p:cNvPr id="14" name="Rectangle 13">
            <a:extLst>
              <a:ext uri="{FF2B5EF4-FFF2-40B4-BE49-F238E27FC236}">
                <a16:creationId xmlns:a16="http://schemas.microsoft.com/office/drawing/2014/main" id="{EABDFF7D-86F9-D14B-B06E-B03C352FB836}"/>
              </a:ext>
            </a:extLst>
          </p:cNvPr>
          <p:cNvSpPr/>
          <p:nvPr/>
        </p:nvSpPr>
        <p:spPr>
          <a:xfrm>
            <a:off x="269056" y="1095482"/>
            <a:ext cx="8606416" cy="1328569"/>
          </a:xfrm>
          <a:prstGeom prst="rect">
            <a:avLst/>
          </a:prstGeom>
        </p:spPr>
        <p:txBody>
          <a:bodyPr wrap="square">
            <a:spAutoFit/>
          </a:bodyPr>
          <a:lstStyle/>
          <a:p>
            <a:pPr marL="342900" lvl="0" indent="-342900">
              <a:spcBef>
                <a:spcPts val="500"/>
              </a:spcBef>
              <a:buFont typeface="Arial"/>
              <a:buChar char="•"/>
            </a:pPr>
            <a:r>
              <a:rPr lang="en-US" sz="2400" dirty="0">
                <a:latin typeface="Arial" panose="020B0604020202020204" pitchFamily="34" charset="0"/>
                <a:cs typeface="Arial" panose="020B0604020202020204" pitchFamily="34" charset="0"/>
              </a:rPr>
              <a:t>Similar to a pipe mule but used for larger pieces of pipe.</a:t>
            </a:r>
          </a:p>
          <a:p>
            <a:pPr marL="342900" lvl="0" indent="-342900">
              <a:spcBef>
                <a:spcPts val="500"/>
              </a:spcBef>
              <a:buFont typeface="Arial"/>
              <a:buChar char="•"/>
            </a:pPr>
            <a:r>
              <a:rPr lang="en-US" sz="2400" dirty="0">
                <a:latin typeface="Arial" panose="020B0604020202020204" pitchFamily="34" charset="0"/>
                <a:cs typeface="Arial" panose="020B0604020202020204" pitchFamily="34" charset="0"/>
              </a:rPr>
              <a:t>Has frame attached to two rubber wheels.</a:t>
            </a:r>
          </a:p>
          <a:p>
            <a:pPr marL="342900" indent="-342900">
              <a:spcBef>
                <a:spcPts val="500"/>
              </a:spcBef>
              <a:buFont typeface="Arial"/>
              <a:buChar char="•"/>
            </a:pPr>
            <a:r>
              <a:rPr lang="en-US" sz="2400" dirty="0">
                <a:latin typeface="Arial" panose="020B0604020202020204" pitchFamily="34" charset="0"/>
                <a:cs typeface="Arial" panose="020B0604020202020204" pitchFamily="34" charset="0"/>
              </a:rPr>
              <a:t>Requires two people to operate it. </a:t>
            </a:r>
          </a:p>
        </p:txBody>
      </p:sp>
      <p:pic>
        <p:nvPicPr>
          <p:cNvPr id="4" name="Picture 3" descr="Photo of a pipe transport with a long frame, suspension chain, two rubber wheels, and a handle.&#10;">
            <a:extLst>
              <a:ext uri="{FF2B5EF4-FFF2-40B4-BE49-F238E27FC236}">
                <a16:creationId xmlns:a16="http://schemas.microsoft.com/office/drawing/2014/main" id="{E2239129-D33A-4206-BA5C-B82FBCD8E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023" y="2677085"/>
            <a:ext cx="7775655" cy="3155824"/>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703903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2.2.0 – Motorized Material Handling Equipment</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9" name="Content Placeholder 2">
            <a:extLst>
              <a:ext uri="{FF2B5EF4-FFF2-40B4-BE49-F238E27FC236}">
                <a16:creationId xmlns:a16="http://schemas.microsoft.com/office/drawing/2014/main" id="{52A99A28-652E-4D45-B7FA-E8CB1173CE05}"/>
              </a:ext>
            </a:extLst>
          </p:cNvPr>
          <p:cNvSpPr txBox="1">
            <a:spLocks/>
          </p:cNvSpPr>
          <p:nvPr/>
        </p:nvSpPr>
        <p:spPr>
          <a:xfrm>
            <a:off x="628650" y="1474698"/>
            <a:ext cx="7886700" cy="48816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latin typeface="Arial" panose="020B0604020202020204" pitchFamily="34" charset="0"/>
                <a:cs typeface="Arial" panose="020B0604020202020204" pitchFamily="34" charset="0"/>
              </a:rPr>
              <a:t>Operators of equipment powered by gasoline or electric motors must…</a:t>
            </a:r>
          </a:p>
          <a:p>
            <a:pPr marL="0" indent="0">
              <a:buFont typeface="Arial" panose="020B0604020202020204" pitchFamily="34" charset="0"/>
              <a:buNone/>
            </a:pPr>
            <a:endParaRPr lang="en-US" sz="2400" b="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be properly trained, certified, and authorized.</a:t>
            </a:r>
          </a:p>
          <a:p>
            <a:r>
              <a:rPr lang="en-US" sz="2400" dirty="0">
                <a:latin typeface="Arial" panose="020B0604020202020204" pitchFamily="34" charset="0"/>
                <a:cs typeface="Arial" panose="020B0604020202020204" pitchFamily="34" charset="0"/>
              </a:rPr>
              <a:t>know the weight of the load.</a:t>
            </a:r>
          </a:p>
          <a:p>
            <a:r>
              <a:rPr lang="en-US" sz="2400" dirty="0">
                <a:latin typeface="Arial" panose="020B0604020202020204" pitchFamily="34" charset="0"/>
                <a:cs typeface="Arial" panose="020B0604020202020204" pitchFamily="34" charset="0"/>
              </a:rPr>
              <a:t>never exceed the load-handling capacity of the equipment.</a:t>
            </a:r>
          </a:p>
          <a:p>
            <a:r>
              <a:rPr lang="en-US" sz="2400" dirty="0">
                <a:latin typeface="Arial" panose="020B0604020202020204" pitchFamily="34" charset="0"/>
                <a:cs typeface="Arial" panose="020B0604020202020204" pitchFamily="34" charset="0"/>
              </a:rPr>
              <a:t>inspect the equipment before using it.</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29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oto of a powered wheelbarrow with 4-wheel drive motor on the back, four wide tires, and an angled carrying compartment.&#10;">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defTabSz="457200">
              <a:lnSpc>
                <a:spcPct val="100000"/>
              </a:lnSpc>
              <a:spcBef>
                <a:spcPts val="0"/>
              </a:spcBef>
              <a:defRPr/>
            </a:pPr>
            <a:r>
              <a:rPr kumimoji="0" lang="en-US" sz="2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2.2.1 – </a:t>
            </a:r>
            <a:r>
              <a:rPr lang="en-US" sz="2800" b="1" dirty="0">
                <a:solidFill>
                  <a:schemeClr val="tx1">
                    <a:lumMod val="50000"/>
                    <a:lumOff val="50000"/>
                  </a:schemeClr>
                </a:solidFill>
                <a:latin typeface="Arial" panose="020B0604020202020204" pitchFamily="34" charset="0"/>
                <a:cs typeface="Arial" panose="020B0604020202020204" pitchFamily="34" charset="0"/>
              </a:rPr>
              <a:t>Powered</a:t>
            </a:r>
            <a:r>
              <a:rPr kumimoji="0" lang="en-US" sz="2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 </a:t>
            </a:r>
            <a:r>
              <a:rPr lang="en-US" sz="2800" b="1" kern="1200" noProof="0" dirty="0">
                <a:solidFill>
                  <a:schemeClr val="tx1">
                    <a:lumMod val="50000"/>
                    <a:lumOff val="50000"/>
                  </a:schemeClr>
                </a:solidFill>
                <a:latin typeface="Arial" panose="020B0604020202020204" pitchFamily="34" charset="0"/>
                <a:ea typeface="+mj-ea"/>
                <a:cs typeface="Arial" panose="020B0604020202020204" pitchFamily="34" charset="0"/>
              </a:rPr>
              <a:t>Wheelbarrow</a:t>
            </a:r>
            <a:endParaRPr lang="en-US" sz="2800" b="1" kern="1200" dirty="0">
              <a:solidFill>
                <a:schemeClr val="tx1">
                  <a:lumMod val="50000"/>
                  <a:lumOff val="50000"/>
                </a:schemeClr>
              </a:solidFill>
              <a:latin typeface="Arial" panose="020B0604020202020204" pitchFamily="34" charset="0"/>
              <a:ea typeface="+mj-ea"/>
              <a:cs typeface="Arial" panose="020B0604020202020204" pitchFamily="34" charset="0"/>
            </a:endParaRPr>
          </a:p>
        </p:txBody>
      </p:sp>
      <p:pic>
        <p:nvPicPr>
          <p:cNvPr id="12" name="Picture 11" descr="Photo of a powered wheelbarrow with 4-wheel drive motor on the back, four wide tires, and an angled carrying compartment.&#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Photo of a powered wheelbarrow with 4-wheel drive motor on the back, four wide tires, and an angled carrying compartment.&#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6" name="Content Placeholder 3" descr="Photo of a powered wheelbarrow with 4-wheel drive motor on the back, four wide tires, and an angled carrying compartment.&#10;">
            <a:extLst>
              <a:ext uri="{FF2B5EF4-FFF2-40B4-BE49-F238E27FC236}">
                <a16:creationId xmlns:a16="http://schemas.microsoft.com/office/drawing/2014/main" id="{A7E1CA52-B071-4849-AD2A-CB8D94416D54}"/>
              </a:ext>
            </a:extLst>
          </p:cNvPr>
          <p:cNvSpPr txBox="1">
            <a:spLocks/>
          </p:cNvSpPr>
          <p:nvPr/>
        </p:nvSpPr>
        <p:spPr>
          <a:xfrm>
            <a:off x="537584" y="1123951"/>
            <a:ext cx="8606416" cy="523240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Powered by an electric or gas motor. </a:t>
            </a:r>
          </a:p>
          <a:p>
            <a:r>
              <a:rPr lang="en-US" sz="2400" dirty="0">
                <a:latin typeface="Arial" panose="020B0604020202020204" pitchFamily="34" charset="0"/>
                <a:cs typeface="Arial" panose="020B0604020202020204" pitchFamily="34" charset="0"/>
              </a:rPr>
              <a:t>Requires pre-use inspection.</a:t>
            </a:r>
          </a:p>
          <a:p>
            <a:r>
              <a:rPr lang="en-US" sz="2400" dirty="0">
                <a:latin typeface="Arial" panose="020B0604020202020204" pitchFamily="34" charset="0"/>
                <a:cs typeface="Arial" panose="020B0604020202020204" pitchFamily="34" charset="0"/>
              </a:rPr>
              <a:t>Has specific guidelines for safe operation.</a:t>
            </a:r>
          </a:p>
        </p:txBody>
      </p:sp>
      <p:pic>
        <p:nvPicPr>
          <p:cNvPr id="4" name="Picture 3" descr="Photo of a powered wheelbarrow with 4-wheel drive motor on the back, four wide tires, and an angled carrying compartment.&#10;">
            <a:extLst>
              <a:ext uri="{FF2B5EF4-FFF2-40B4-BE49-F238E27FC236}">
                <a16:creationId xmlns:a16="http://schemas.microsoft.com/office/drawing/2014/main" id="{11C513D6-2CA1-40F8-8341-3F8418CD1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455" y="2556431"/>
            <a:ext cx="5614178" cy="3617383"/>
          </a:xfrm>
          <a:prstGeom prst="rect">
            <a:avLst/>
          </a:prstGeom>
        </p:spPr>
      </p:pic>
    </p:spTree>
    <p:extLst>
      <p:ext uri="{BB962C8B-B14F-4D97-AF65-F5344CB8AC3E}">
        <p14:creationId xmlns:p14="http://schemas.microsoft.com/office/powerpoint/2010/main" val="423725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2.2.2 – Concrete Mule</a:t>
            </a:r>
          </a:p>
        </p:txBody>
      </p:sp>
      <p:sp>
        <p:nvSpPr>
          <p:cNvPr id="8" name="Rectangle 7">
            <a:extLst>
              <a:ext uri="{FF2B5EF4-FFF2-40B4-BE49-F238E27FC236}">
                <a16:creationId xmlns:a16="http://schemas.microsoft.com/office/drawing/2014/main" id="{33F325EA-A474-CE49-912C-D2611521896D}"/>
              </a:ext>
            </a:extLst>
          </p:cNvPr>
          <p:cNvSpPr/>
          <p:nvPr/>
        </p:nvSpPr>
        <p:spPr>
          <a:xfrm>
            <a:off x="269056" y="1094376"/>
            <a:ext cx="8606152" cy="2067233"/>
          </a:xfrm>
          <a:prstGeom prst="rect">
            <a:avLst/>
          </a:prstGeom>
        </p:spPr>
        <p:txBody>
          <a:bodyPr wrap="square">
            <a:spAutoFit/>
          </a:bodyPr>
          <a:lstStyle/>
          <a:p>
            <a:pPr marL="342900" lvl="0" indent="-342900">
              <a:spcBef>
                <a:spcPts val="500"/>
              </a:spcBef>
              <a:buFont typeface="Arial"/>
              <a:buChar char="•"/>
            </a:pPr>
            <a:r>
              <a:rPr lang="en-US" sz="2400" dirty="0">
                <a:latin typeface="Arial" panose="020B0604020202020204" pitchFamily="34" charset="0"/>
                <a:cs typeface="Arial" panose="020B0604020202020204" pitchFamily="34" charset="0"/>
              </a:rPr>
              <a:t>A wheeled device for concrete pours in locations where concrete delivery truck or pump cannot reach.</a:t>
            </a:r>
          </a:p>
          <a:p>
            <a:pPr marL="342900" lvl="0" indent="-342900">
              <a:spcBef>
                <a:spcPts val="500"/>
              </a:spcBef>
              <a:buFont typeface="Arial"/>
              <a:buChar char="•"/>
            </a:pPr>
            <a:r>
              <a:rPr lang="en-US" sz="2400" dirty="0">
                <a:latin typeface="Arial" panose="020B0604020202020204" pitchFamily="34" charset="0"/>
                <a:cs typeface="Arial" panose="020B0604020202020204" pitchFamily="34" charset="0"/>
              </a:rPr>
              <a:t>Designed to carry materials such as concrete, sand, or gravel (concrete-related material).</a:t>
            </a:r>
          </a:p>
          <a:p>
            <a:pPr marL="342900" indent="-342900">
              <a:spcBef>
                <a:spcPts val="500"/>
              </a:spcBef>
              <a:buFont typeface="Arial"/>
              <a:buChar char="•"/>
            </a:pPr>
            <a:r>
              <a:rPr lang="en-US" sz="2400" dirty="0">
                <a:latin typeface="Arial" panose="020B0604020202020204" pitchFamily="34" charset="0"/>
                <a:cs typeface="Arial" panose="020B0604020202020204" pitchFamily="34" charset="0"/>
              </a:rPr>
              <a:t>Requires pre-use inspection.</a:t>
            </a:r>
          </a:p>
        </p:txBody>
      </p:sp>
      <p:pic>
        <p:nvPicPr>
          <p:cNvPr id="4" name="Picture 3" descr="Photo of a concrete mule with an engine, a steering handle, an angled carrying compartment, and a standing platform.&#10;">
            <a:extLst>
              <a:ext uri="{FF2B5EF4-FFF2-40B4-BE49-F238E27FC236}">
                <a16:creationId xmlns:a16="http://schemas.microsoft.com/office/drawing/2014/main" id="{C46B529D-B397-4FD9-BB62-2768350B4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3852" y="3307660"/>
            <a:ext cx="4737214" cy="2789879"/>
          </a:xfrm>
          <a:prstGeom prst="rect">
            <a:avLst/>
          </a:prstGeom>
        </p:spPr>
      </p:pic>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441259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oto of an industrial forklift with a power-operated pronged platform that can be raised and lowered, an operator cab, and four tires.&#10;">
            <a:extLst>
              <a:ext uri="{FF2B5EF4-FFF2-40B4-BE49-F238E27FC236}">
                <a16:creationId xmlns:a16="http://schemas.microsoft.com/office/drawing/2014/main" id="{E638AC7A-7AF4-485F-9337-F483602B233B}"/>
              </a:ext>
            </a:extLst>
          </p:cNvPr>
          <p:cNvSpPr>
            <a:spLocks noGrp="1"/>
          </p:cNvSpPr>
          <p:nvPr>
            <p:ph type="title"/>
          </p:nvPr>
        </p:nvSpPr>
        <p:spPr>
          <a:xfrm>
            <a:off x="628650" y="528101"/>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2.2.4 – Industrial Forklift (1 of 2)</a:t>
            </a:r>
          </a:p>
        </p:txBody>
      </p:sp>
      <p:pic>
        <p:nvPicPr>
          <p:cNvPr id="12" name="Picture 11" descr="Photo of an industrial forklift with a power-operated pronged platform that can be raised and lowered, an operator cab, and four tires.&#10;">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descr="Photo of an industrial forklift with a power-operated pronged platform that can be raised and lowered, an operator cab, and four tires.&#10;">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7" name="Content Placeholder 3" descr="Photo of an industrial forklift with a power-operated pronged platform that can be raised and lowered, an operator cab, and four tires.&#10;">
            <a:extLst>
              <a:ext uri="{FF2B5EF4-FFF2-40B4-BE49-F238E27FC236}">
                <a16:creationId xmlns:a16="http://schemas.microsoft.com/office/drawing/2014/main" id="{6E2047BD-BD30-BD42-9222-B366537B8226}"/>
              </a:ext>
            </a:extLst>
          </p:cNvPr>
          <p:cNvSpPr txBox="1">
            <a:spLocks/>
          </p:cNvSpPr>
          <p:nvPr/>
        </p:nvSpPr>
        <p:spPr>
          <a:xfrm>
            <a:off x="268792" y="1093788"/>
            <a:ext cx="8606416" cy="523240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A vehicle with a power-operated pronged platform for lifting, lowering, and transporting large or heavy loads.</a:t>
            </a:r>
          </a:p>
          <a:p>
            <a:r>
              <a:rPr lang="en-US" sz="2400" dirty="0">
                <a:latin typeface="Arial" panose="020B0604020202020204" pitchFamily="34" charset="0"/>
                <a:cs typeface="Arial" panose="020B0604020202020204" pitchFamily="34" charset="0"/>
              </a:rPr>
              <a:t>Used in smooth terrain areas.</a:t>
            </a:r>
          </a:p>
          <a:p>
            <a:r>
              <a:rPr lang="en-US" sz="2400" dirty="0">
                <a:latin typeface="Arial" panose="020B0604020202020204" pitchFamily="34" charset="0"/>
                <a:cs typeface="Arial" panose="020B0604020202020204" pitchFamily="34" charset="0"/>
              </a:rPr>
              <a:t>Requires daily pre-use inspection.</a:t>
            </a:r>
          </a:p>
          <a:p>
            <a:endParaRPr lang="en-US" sz="2400" dirty="0">
              <a:latin typeface="Arial" panose="020B0604020202020204" pitchFamily="34" charset="0"/>
              <a:cs typeface="Arial" panose="020B0604020202020204" pitchFamily="34" charset="0"/>
            </a:endParaRPr>
          </a:p>
        </p:txBody>
      </p:sp>
      <p:pic>
        <p:nvPicPr>
          <p:cNvPr id="4" name="Picture 3" descr="Photo of an industrial forklift with a power-operated pronged platform that can be raised and lowered, an operator cab, and four tires.&#10;">
            <a:extLst>
              <a:ext uri="{FF2B5EF4-FFF2-40B4-BE49-F238E27FC236}">
                <a16:creationId xmlns:a16="http://schemas.microsoft.com/office/drawing/2014/main" id="{DD8718AC-C1AC-4585-876E-D65337939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2872316"/>
            <a:ext cx="3511285" cy="2911513"/>
          </a:xfrm>
          <a:prstGeom prst="rect">
            <a:avLst/>
          </a:prstGeom>
        </p:spPr>
      </p:pic>
    </p:spTree>
    <p:extLst>
      <p:ext uri="{BB962C8B-B14F-4D97-AF65-F5344CB8AC3E}">
        <p14:creationId xmlns:p14="http://schemas.microsoft.com/office/powerpoint/2010/main" val="1046033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2.2.4 – Industrial Forklift (2 of 2)</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
        <p:nvSpPr>
          <p:cNvPr id="7" name="Content Placeholder 3">
            <a:extLst>
              <a:ext uri="{FF2B5EF4-FFF2-40B4-BE49-F238E27FC236}">
                <a16:creationId xmlns:a16="http://schemas.microsoft.com/office/drawing/2014/main" id="{6E2047BD-BD30-BD42-9222-B366537B8226}"/>
              </a:ext>
            </a:extLst>
          </p:cNvPr>
          <p:cNvSpPr txBox="1">
            <a:spLocks/>
          </p:cNvSpPr>
          <p:nvPr/>
        </p:nvSpPr>
        <p:spPr>
          <a:xfrm>
            <a:off x="701929" y="1101848"/>
            <a:ext cx="8606416" cy="523240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rial" panose="020B0604020202020204" pitchFamily="34" charset="0"/>
                <a:cs typeface="Arial" panose="020B0604020202020204" pitchFamily="34" charset="0"/>
              </a:rPr>
              <a:t>Before operating the forklift each day, inspect the following:  </a:t>
            </a:r>
          </a:p>
          <a:p>
            <a:r>
              <a:rPr lang="en-US" sz="2400" dirty="0">
                <a:latin typeface="Arial" panose="020B0604020202020204" pitchFamily="34" charset="0"/>
                <a:cs typeface="Arial" panose="020B0604020202020204" pitchFamily="34" charset="0"/>
              </a:rPr>
              <a:t>Tires  </a:t>
            </a:r>
          </a:p>
          <a:p>
            <a:r>
              <a:rPr lang="en-US" sz="2400" dirty="0">
                <a:latin typeface="Arial" panose="020B0604020202020204" pitchFamily="34" charset="0"/>
                <a:cs typeface="Arial" panose="020B0604020202020204" pitchFamily="34" charset="0"/>
              </a:rPr>
              <a:t>Fluid levels  </a:t>
            </a:r>
          </a:p>
          <a:p>
            <a:r>
              <a:rPr lang="en-US" sz="2400" dirty="0">
                <a:latin typeface="Arial" panose="020B0604020202020204" pitchFamily="34" charset="0"/>
                <a:cs typeface="Arial" panose="020B0604020202020204" pitchFamily="34" charset="0"/>
              </a:rPr>
              <a:t>Battery/fuel level  </a:t>
            </a:r>
          </a:p>
          <a:p>
            <a:r>
              <a:rPr lang="en-US" sz="2400" dirty="0">
                <a:latin typeface="Arial" panose="020B0604020202020204" pitchFamily="34" charset="0"/>
                <a:cs typeface="Arial" panose="020B0604020202020204" pitchFamily="34" charset="0"/>
              </a:rPr>
              <a:t>Fire extinguisher  </a:t>
            </a:r>
          </a:p>
          <a:p>
            <a:r>
              <a:rPr lang="en-US" sz="2400" dirty="0">
                <a:latin typeface="Arial" panose="020B0604020202020204" pitchFamily="34" charset="0"/>
                <a:cs typeface="Arial" panose="020B0604020202020204" pitchFamily="34" charset="0"/>
              </a:rPr>
              <a:t>Brakes  </a:t>
            </a:r>
          </a:p>
          <a:p>
            <a:r>
              <a:rPr lang="en-US" sz="2400" dirty="0">
                <a:latin typeface="Arial" panose="020B0604020202020204" pitchFamily="34" charset="0"/>
                <a:cs typeface="Arial" panose="020B0604020202020204" pitchFamily="34" charset="0"/>
              </a:rPr>
              <a:t>Deadman control  </a:t>
            </a:r>
          </a:p>
          <a:p>
            <a:r>
              <a:rPr lang="en-US" sz="2400" dirty="0">
                <a:latin typeface="Arial" panose="020B0604020202020204" pitchFamily="34" charset="0"/>
                <a:cs typeface="Arial" panose="020B0604020202020204" pitchFamily="34" charset="0"/>
              </a:rPr>
              <a:t>Warning lights  </a:t>
            </a:r>
          </a:p>
          <a:p>
            <a:r>
              <a:rPr lang="en-US" sz="2400" dirty="0">
                <a:latin typeface="Arial" panose="020B0604020202020204" pitchFamily="34" charset="0"/>
                <a:cs typeface="Arial" panose="020B0604020202020204" pitchFamily="34" charset="0"/>
              </a:rPr>
              <a:t>Horn  </a:t>
            </a:r>
          </a:p>
          <a:p>
            <a:r>
              <a:rPr lang="en-US" sz="2400" dirty="0">
                <a:latin typeface="Arial" panose="020B0604020202020204" pitchFamily="34" charset="0"/>
                <a:cs typeface="Arial" panose="020B0604020202020204" pitchFamily="34" charset="0"/>
              </a:rPr>
              <a:t>Backup alarm </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9946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8AC7A-7AF4-485F-9337-F483602B233B}"/>
              </a:ext>
            </a:extLst>
          </p:cNvPr>
          <p:cNvSpPr>
            <a:spLocks noGrp="1"/>
          </p:cNvSpPr>
          <p:nvPr>
            <p:ph type="title"/>
          </p:nvPr>
        </p:nvSpPr>
        <p:spPr>
          <a:xfrm>
            <a:off x="628650" y="569352"/>
            <a:ext cx="7963028" cy="487950"/>
          </a:xfrm>
        </p:spPr>
        <p:txBody>
          <a:bodyPr>
            <a:noAutofit/>
          </a:bodyPr>
          <a:lstStyle/>
          <a:p>
            <a:pPr lvl="0">
              <a:defRPr/>
            </a:pPr>
            <a:r>
              <a:rPr lang="en-US" sz="2800" b="1" dirty="0">
                <a:solidFill>
                  <a:schemeClr val="tx1">
                    <a:lumMod val="50000"/>
                    <a:lumOff val="50000"/>
                  </a:schemeClr>
                </a:solidFill>
                <a:latin typeface="Arial" panose="020B0604020202020204" pitchFamily="34" charset="0"/>
                <a:cs typeface="Arial" panose="020B0604020202020204" pitchFamily="34" charset="0"/>
              </a:rPr>
              <a:t>2.2.6 – Hand Signals</a:t>
            </a:r>
          </a:p>
        </p:txBody>
      </p:sp>
      <p:pic>
        <p:nvPicPr>
          <p:cNvPr id="12" name="Picture 11">
            <a:extLst>
              <a:ext uri="{FF2B5EF4-FFF2-40B4-BE49-F238E27FC236}">
                <a16:creationId xmlns:a16="http://schemas.microsoft.com/office/drawing/2014/main" id="{3C9BCD4A-C455-7541-BC8F-80FD7EDF20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14157610-DC5B-D94C-8B9C-427234C47FF7}"/>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pic>
        <p:nvPicPr>
          <p:cNvPr id="4" name="Picture 3" descr="Illustrations of common forklift hand signals.&#10;">
            <a:extLst>
              <a:ext uri="{FF2B5EF4-FFF2-40B4-BE49-F238E27FC236}">
                <a16:creationId xmlns:a16="http://schemas.microsoft.com/office/drawing/2014/main" id="{29E5F16F-AF74-44DB-AE9D-2EE521EC1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6270" y="1203353"/>
            <a:ext cx="4831460" cy="4605867"/>
          </a:xfrm>
          <a:prstGeom prst="rect">
            <a:avLst/>
          </a:prstGeom>
        </p:spPr>
      </p:pic>
    </p:spTree>
    <p:extLst>
      <p:ext uri="{BB962C8B-B14F-4D97-AF65-F5344CB8AC3E}">
        <p14:creationId xmlns:p14="http://schemas.microsoft.com/office/powerpoint/2010/main" val="1516186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defTabSz="457200">
              <a:lnSpc>
                <a:spcPct val="100000"/>
              </a:lnSpc>
              <a:spcBef>
                <a:spcPts val="0"/>
              </a:spcBef>
              <a:defRPr/>
            </a:pPr>
            <a:br>
              <a:rPr kumimoji="0" lang="en-US" sz="2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br>
            <a:br>
              <a:rPr kumimoji="0" lang="en-US" sz="2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br>
            <a:r>
              <a:rPr kumimoji="0" lang="en-US" sz="2800" b="1"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mn-ea"/>
                <a:cs typeface="Arial" panose="020B0604020202020204" pitchFamily="34" charset="0"/>
              </a:rPr>
              <a:t>2</a:t>
            </a:r>
            <a:r>
              <a:rPr lang="en-US" sz="2800" b="1" dirty="0">
                <a:solidFill>
                  <a:schemeClr val="tx1">
                    <a:lumMod val="50000"/>
                    <a:lumOff val="50000"/>
                  </a:schemeClr>
                </a:solidFill>
                <a:latin typeface="Arial" panose="020B0604020202020204" pitchFamily="34" charset="0"/>
                <a:ea typeface="+mj-ea"/>
                <a:cs typeface="Arial" panose="020B0604020202020204" pitchFamily="34" charset="0"/>
              </a:rPr>
              <a:t>.0.0 </a:t>
            </a:r>
            <a:r>
              <a:rPr lang="en-US" sz="2800" b="1" dirty="0">
                <a:solidFill>
                  <a:schemeClr val="tx1">
                    <a:lumMod val="50000"/>
                    <a:lumOff val="50000"/>
                  </a:schemeClr>
                </a:solidFill>
                <a:latin typeface="Arial" panose="020B0604020202020204" pitchFamily="34" charset="0"/>
                <a:cs typeface="Arial" panose="020B0604020202020204" pitchFamily="34" charset="0"/>
              </a:rPr>
              <a:t>Section</a:t>
            </a:r>
            <a:r>
              <a:rPr lang="en-US" sz="2800" b="1" dirty="0">
                <a:solidFill>
                  <a:schemeClr val="tx1">
                    <a:lumMod val="50000"/>
                    <a:lumOff val="50000"/>
                  </a:schemeClr>
                </a:solidFill>
                <a:latin typeface="Arial" panose="020B0604020202020204" pitchFamily="34" charset="0"/>
                <a:ea typeface="+mj-ea"/>
                <a:cs typeface="Arial" panose="020B0604020202020204" pitchFamily="34" charset="0"/>
              </a:rPr>
              <a:t> Review </a:t>
            </a:r>
            <a:r>
              <a:rPr lang="en-US" sz="2800" b="1" kern="1200" dirty="0">
                <a:solidFill>
                  <a:schemeClr val="tx1">
                    <a:lumMod val="50000"/>
                    <a:lumOff val="50000"/>
                  </a:schemeClr>
                </a:solidFill>
                <a:latin typeface="Arial" panose="020B0604020202020204" pitchFamily="34" charset="0"/>
                <a:ea typeface="+mj-ea"/>
                <a:cs typeface="Arial" panose="020B0604020202020204" pitchFamily="34" charset="0"/>
              </a:rPr>
              <a:t>Question</a:t>
            </a:r>
            <a:r>
              <a:rPr lang="en-US" sz="2800" b="1" dirty="0">
                <a:solidFill>
                  <a:schemeClr val="tx1">
                    <a:lumMod val="50000"/>
                    <a:lumOff val="50000"/>
                  </a:schemeClr>
                </a:solidFill>
                <a:latin typeface="Arial" panose="020B0604020202020204" pitchFamily="34" charset="0"/>
                <a:ea typeface="+mj-ea"/>
                <a:cs typeface="Arial" panose="020B0604020202020204" pitchFamily="34" charset="0"/>
              </a:rPr>
              <a:t> One</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kumimoji="0" lang="en-US" sz="2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br>
            <a:endParaRPr lang="en-US" sz="2800" dirty="0"/>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68240"/>
            <a:ext cx="2419161" cy="2308324"/>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Two-wheeled cart that is used to transport large, heavy loads is called a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56924"/>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material cart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09667"/>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hand truck</a:t>
            </a:r>
          </a:p>
        </p:txBody>
      </p:sp>
      <p:sp>
        <p:nvSpPr>
          <p:cNvPr id="18" name="Rectangle: Rounded Corners 7">
            <a:extLst>
              <a:ext uri="{FF2B5EF4-FFF2-40B4-BE49-F238E27FC236}">
                <a16:creationId xmlns:a16="http://schemas.microsoft.com/office/drawing/2014/main" id="{1F426CC0-1A92-A04B-95F8-1386B06AF015}"/>
              </a:ext>
              <a:ext uri="{C183D7F6-B498-43B3-948B-1728B52AA6E4}">
                <adec:decorative xmlns:adec="http://schemas.microsoft.com/office/drawing/2017/decorative" val="1"/>
              </a:ext>
            </a:extLst>
          </p:cNvPr>
          <p:cNvSpPr/>
          <p:nvPr/>
        </p:nvSpPr>
        <p:spPr>
          <a:xfrm>
            <a:off x="4584424" y="3709457"/>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9" name="TextBox 18">
            <a:extLst>
              <a:ext uri="{FF2B5EF4-FFF2-40B4-BE49-F238E27FC236}">
                <a16:creationId xmlns:a16="http://schemas.microsoft.com/office/drawing/2014/main" id="{AAAE23E5-181D-774F-871C-2AE89CE0F775}"/>
              </a:ext>
            </a:extLst>
          </p:cNvPr>
          <p:cNvSpPr txBox="1"/>
          <p:nvPr/>
        </p:nvSpPr>
        <p:spPr>
          <a:xfrm>
            <a:off x="4743450" y="386300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cylinder cart</a:t>
            </a:r>
          </a:p>
        </p:txBody>
      </p:sp>
      <p:sp>
        <p:nvSpPr>
          <p:cNvPr id="20" name="Rectangle: Rounded Corners 9">
            <a:extLst>
              <a:ext uri="{FF2B5EF4-FFF2-40B4-BE49-F238E27FC236}">
                <a16:creationId xmlns:a16="http://schemas.microsoft.com/office/drawing/2014/main" id="{E1D92ABC-F5A4-6946-B4D5-CBF2C5D4F47B}"/>
              </a:ext>
              <a:ext uri="{C183D7F6-B498-43B3-948B-1728B52AA6E4}">
                <adec:decorative xmlns:adec="http://schemas.microsoft.com/office/drawing/2017/decorative" val="1"/>
              </a:ext>
            </a:extLst>
          </p:cNvPr>
          <p:cNvSpPr/>
          <p:nvPr/>
        </p:nvSpPr>
        <p:spPr>
          <a:xfrm>
            <a:off x="4584424" y="4766321"/>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21" name="TextBox 20">
            <a:extLst>
              <a:ext uri="{FF2B5EF4-FFF2-40B4-BE49-F238E27FC236}">
                <a16:creationId xmlns:a16="http://schemas.microsoft.com/office/drawing/2014/main" id="{4E976579-4B37-0547-9CE7-B48AC1EEC88F}"/>
              </a:ext>
            </a:extLst>
          </p:cNvPr>
          <p:cNvSpPr txBox="1"/>
          <p:nvPr/>
        </p:nvSpPr>
        <p:spPr>
          <a:xfrm>
            <a:off x="4743450" y="4915746"/>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drum cart</a:t>
            </a:r>
          </a:p>
        </p:txBody>
      </p:sp>
      <p:pic>
        <p:nvPicPr>
          <p:cNvPr id="12" name="Picture 11">
            <a:extLst>
              <a:ext uri="{FF2B5EF4-FFF2-40B4-BE49-F238E27FC236}">
                <a16:creationId xmlns:a16="http://schemas.microsoft.com/office/drawing/2014/main" id="{F673E28F-8A80-4242-97FD-4A11A0A09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D851C146-C33D-2542-84B1-BCEF0F30EF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179108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One Answer</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68240"/>
            <a:ext cx="2419161" cy="2308324"/>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Two-wheeled cart that is used to transport large, heavy loads is called a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56924"/>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material cart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09667"/>
            <a:ext cx="2915478"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hand truck</a:t>
            </a:r>
          </a:p>
        </p:txBody>
      </p:sp>
      <p:sp>
        <p:nvSpPr>
          <p:cNvPr id="18" name="Rectangle: Rounded Corners 7">
            <a:extLst>
              <a:ext uri="{FF2B5EF4-FFF2-40B4-BE49-F238E27FC236}">
                <a16:creationId xmlns:a16="http://schemas.microsoft.com/office/drawing/2014/main" id="{1F426CC0-1A92-A04B-95F8-1386B06AF015}"/>
              </a:ext>
              <a:ext uri="{C183D7F6-B498-43B3-948B-1728B52AA6E4}">
                <adec:decorative xmlns:adec="http://schemas.microsoft.com/office/drawing/2017/decorative" val="1"/>
              </a:ext>
            </a:extLst>
          </p:cNvPr>
          <p:cNvSpPr/>
          <p:nvPr/>
        </p:nvSpPr>
        <p:spPr>
          <a:xfrm>
            <a:off x="4584424" y="3709457"/>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9" name="TextBox 18">
            <a:extLst>
              <a:ext uri="{FF2B5EF4-FFF2-40B4-BE49-F238E27FC236}">
                <a16:creationId xmlns:a16="http://schemas.microsoft.com/office/drawing/2014/main" id="{AAAE23E5-181D-774F-871C-2AE89CE0F775}"/>
              </a:ext>
            </a:extLst>
          </p:cNvPr>
          <p:cNvSpPr txBox="1"/>
          <p:nvPr/>
        </p:nvSpPr>
        <p:spPr>
          <a:xfrm>
            <a:off x="4743450" y="386300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cylinder cart</a:t>
            </a:r>
          </a:p>
        </p:txBody>
      </p:sp>
      <p:sp>
        <p:nvSpPr>
          <p:cNvPr id="20" name="Rectangle: Rounded Corners 9">
            <a:extLst>
              <a:ext uri="{FF2B5EF4-FFF2-40B4-BE49-F238E27FC236}">
                <a16:creationId xmlns:a16="http://schemas.microsoft.com/office/drawing/2014/main" id="{E1D92ABC-F5A4-6946-B4D5-CBF2C5D4F47B}"/>
              </a:ext>
              <a:ext uri="{C183D7F6-B498-43B3-948B-1728B52AA6E4}">
                <adec:decorative xmlns:adec="http://schemas.microsoft.com/office/drawing/2017/decorative" val="1"/>
              </a:ext>
            </a:extLst>
          </p:cNvPr>
          <p:cNvSpPr/>
          <p:nvPr/>
        </p:nvSpPr>
        <p:spPr>
          <a:xfrm>
            <a:off x="4584424" y="4766321"/>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21" name="TextBox 20">
            <a:extLst>
              <a:ext uri="{FF2B5EF4-FFF2-40B4-BE49-F238E27FC236}">
                <a16:creationId xmlns:a16="http://schemas.microsoft.com/office/drawing/2014/main" id="{4E976579-4B37-0547-9CE7-B48AC1EEC88F}"/>
              </a:ext>
            </a:extLst>
          </p:cNvPr>
          <p:cNvSpPr txBox="1"/>
          <p:nvPr/>
        </p:nvSpPr>
        <p:spPr>
          <a:xfrm>
            <a:off x="4743450" y="4915746"/>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drum cart</a:t>
            </a:r>
          </a:p>
        </p:txBody>
      </p:sp>
      <p:pic>
        <p:nvPicPr>
          <p:cNvPr id="12" name="Picture 11">
            <a:extLst>
              <a:ext uri="{FF2B5EF4-FFF2-40B4-BE49-F238E27FC236}">
                <a16:creationId xmlns:a16="http://schemas.microsoft.com/office/drawing/2014/main" id="{F673E28F-8A80-4242-97FD-4A11A0A09AB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3" name="Footer Placeholder 3">
            <a:extLst>
              <a:ext uri="{FF2B5EF4-FFF2-40B4-BE49-F238E27FC236}">
                <a16:creationId xmlns:a16="http://schemas.microsoft.com/office/drawing/2014/main" id="{D851C146-C33D-2542-84B1-BCEF0F30EF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302598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Two</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2073797"/>
            <a:ext cx="2419161" cy="1569660"/>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Use a ________ to secure a load on a hand truck.</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060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leather belt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95643"/>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rubber cord</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bungee cord</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ratchet strap</a:t>
            </a:r>
          </a:p>
        </p:txBody>
      </p:sp>
      <p:pic>
        <p:nvPicPr>
          <p:cNvPr id="18" name="Picture 17">
            <a:extLst>
              <a:ext uri="{FF2B5EF4-FFF2-40B4-BE49-F238E27FC236}">
                <a16:creationId xmlns:a16="http://schemas.microsoft.com/office/drawing/2014/main" id="{BA31E643-11A1-A34F-ACB9-47CB739C178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07435F3E-6485-ED46-A64D-58EE3978229F}"/>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176697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Two Answer</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2073797"/>
            <a:ext cx="2419161" cy="1569660"/>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Use a ________ to secure a load on a hand truck.</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060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leather belt</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95643"/>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rubber cord</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bungee cord</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ratchet strap</a:t>
            </a:r>
          </a:p>
        </p:txBody>
      </p:sp>
      <p:pic>
        <p:nvPicPr>
          <p:cNvPr id="18" name="Picture 17">
            <a:extLst>
              <a:ext uri="{FF2B5EF4-FFF2-40B4-BE49-F238E27FC236}">
                <a16:creationId xmlns:a16="http://schemas.microsoft.com/office/drawing/2014/main" id="{BA31E643-11A1-A34F-ACB9-47CB739C178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07435F3E-6485-ED46-A64D-58EE3978229F}"/>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809696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Three</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82894"/>
            <a:ext cx="2419161" cy="1569660"/>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 ________ is used to move heavy drums or barrels.</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1800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drum dolly</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drum cart</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03137"/>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material cart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wheelbarrow</a:t>
            </a:r>
          </a:p>
        </p:txBody>
      </p:sp>
      <p:pic>
        <p:nvPicPr>
          <p:cNvPr id="18" name="Picture 17">
            <a:extLst>
              <a:ext uri="{FF2B5EF4-FFF2-40B4-BE49-F238E27FC236}">
                <a16:creationId xmlns:a16="http://schemas.microsoft.com/office/drawing/2014/main" id="{951128F5-F52C-504B-9A55-BE10C4DE820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192639FD-0326-5E4E-A20E-62204C9CEE4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183980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Three Answer</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82894"/>
            <a:ext cx="2419161" cy="1569660"/>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 ________ is used to move heavy drums or barrels.</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1800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drum dolly</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drum cart</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03137"/>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material cart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wheelbarrow</a:t>
            </a:r>
          </a:p>
        </p:txBody>
      </p:sp>
      <p:pic>
        <p:nvPicPr>
          <p:cNvPr id="18" name="Picture 17">
            <a:extLst>
              <a:ext uri="{FF2B5EF4-FFF2-40B4-BE49-F238E27FC236}">
                <a16:creationId xmlns:a16="http://schemas.microsoft.com/office/drawing/2014/main" id="{951128F5-F52C-504B-9A55-BE10C4DE820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192639FD-0326-5E4E-A20E-62204C9CEE4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505528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Four</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986967" y="1718241"/>
            <a:ext cx="2743200" cy="378565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 vehicle with a power-operated</a:t>
            </a:r>
          </a:p>
          <a:p>
            <a:r>
              <a:rPr lang="en-US" sz="2400" dirty="0">
                <a:solidFill>
                  <a:schemeClr val="bg1"/>
                </a:solidFill>
                <a:latin typeface="Arial" panose="020B0604020202020204" pitchFamily="34" charset="0"/>
                <a:cs typeface="Arial" panose="020B0604020202020204" pitchFamily="34" charset="0"/>
              </a:rPr>
              <a:t>pronged platform that can be raised and lowered for insertion under a load to be lifted and moved is called a(n)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573481"/>
            <a:ext cx="2743200" cy="830997"/>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powered wheelbarrow</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71816"/>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freight elevator</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industrial forklift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pallet jack</a:t>
            </a:r>
          </a:p>
        </p:txBody>
      </p:sp>
      <p:pic>
        <p:nvPicPr>
          <p:cNvPr id="18" name="Picture 17">
            <a:extLst>
              <a:ext uri="{FF2B5EF4-FFF2-40B4-BE49-F238E27FC236}">
                <a16:creationId xmlns:a16="http://schemas.microsoft.com/office/drawing/2014/main" id="{1C405BF6-9968-6B4F-818E-FECDCDD64F1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6F83496C-1FC8-1A46-BC1D-91374A10A9C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536013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Four Answer</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A110CE87-597E-4B29-B017-2AF354263247}"/>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7" name="TextBox 16">
            <a:extLst>
              <a:ext uri="{FF2B5EF4-FFF2-40B4-BE49-F238E27FC236}">
                <a16:creationId xmlns:a16="http://schemas.microsoft.com/office/drawing/2014/main" id="{48F134DB-B4EE-4AE5-8C28-F88B86148C14}"/>
              </a:ext>
            </a:extLst>
          </p:cNvPr>
          <p:cNvSpPr txBox="1"/>
          <p:nvPr/>
        </p:nvSpPr>
        <p:spPr>
          <a:xfrm>
            <a:off x="986967" y="1718241"/>
            <a:ext cx="2743200" cy="3785652"/>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A vehicle with a power-operated</a:t>
            </a:r>
          </a:p>
          <a:p>
            <a:r>
              <a:rPr lang="en-US" sz="2400" dirty="0">
                <a:solidFill>
                  <a:schemeClr val="bg1"/>
                </a:solidFill>
                <a:latin typeface="Arial" panose="020B0604020202020204" pitchFamily="34" charset="0"/>
                <a:cs typeface="Arial" panose="020B0604020202020204" pitchFamily="34" charset="0"/>
              </a:rPr>
              <a:t>pronged platform that can be raised and lowered for insertion under a load to be lifted and moved is called a(n)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573481"/>
            <a:ext cx="2743200" cy="830997"/>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powered wheelbarrow</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771816"/>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freight elevator</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industrial forklift</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0529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pallet jack</a:t>
            </a:r>
          </a:p>
        </p:txBody>
      </p:sp>
      <p:pic>
        <p:nvPicPr>
          <p:cNvPr id="18" name="Picture 17">
            <a:extLst>
              <a:ext uri="{FF2B5EF4-FFF2-40B4-BE49-F238E27FC236}">
                <a16:creationId xmlns:a16="http://schemas.microsoft.com/office/drawing/2014/main" id="{1C405BF6-9968-6B4F-818E-FECDCDD64F1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6F83496C-1FC8-1A46-BC1D-91374A10A9CA}"/>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3588762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Five</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94779"/>
            <a:ext cx="2419161" cy="2308324"/>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Before operating a forklift each day, inspect all of these </a:t>
            </a:r>
            <a:r>
              <a:rPr lang="en-US" sz="2400" i="1" dirty="0">
                <a:solidFill>
                  <a:schemeClr val="bg1"/>
                </a:solidFill>
                <a:latin typeface="Arial" panose="020B0604020202020204" pitchFamily="34" charset="0"/>
                <a:cs typeface="Arial" panose="020B0604020202020204" pitchFamily="34" charset="0"/>
              </a:rPr>
              <a:t>except </a:t>
            </a:r>
            <a:r>
              <a:rPr lang="en-US" sz="2400" dirty="0">
                <a:solidFill>
                  <a:schemeClr val="bg1"/>
                </a:solidFill>
                <a:latin typeface="Arial" panose="020B0604020202020204" pitchFamily="34" charset="0"/>
                <a:cs typeface="Arial" panose="020B0604020202020204" pitchFamily="34" charset="0"/>
              </a:rPr>
              <a:t>the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47901"/>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brakes</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fire extinguisher</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battery/fuel level</a:t>
            </a:r>
          </a:p>
        </p:txBody>
      </p:sp>
      <p:sp>
        <p:nvSpPr>
          <p:cNvPr id="15" name="Rectangle: Rounded Corners 14">
            <a:extLst>
              <a:ext uri="{FF2B5EF4-FFF2-40B4-BE49-F238E27FC236}">
                <a16:creationId xmlns:a16="http://schemas.microsoft.com/office/drawing/2014/main" id="{A47D1576-C01C-42C0-B74B-4475047E6564}"/>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6" name="TextBox 15">
            <a:extLst>
              <a:ext uri="{FF2B5EF4-FFF2-40B4-BE49-F238E27FC236}">
                <a16:creationId xmlns:a16="http://schemas.microsoft.com/office/drawing/2014/main" id="{E97F4C75-4E84-4D49-B316-C5F63652D068}"/>
              </a:ext>
            </a:extLst>
          </p:cNvPr>
          <p:cNvSpPr txBox="1"/>
          <p:nvPr/>
        </p:nvSpPr>
        <p:spPr>
          <a:xfrm>
            <a:off x="4744278" y="5056253"/>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brake</a:t>
            </a:r>
            <a:r>
              <a:rPr lang="en-US" sz="2400" dirty="0">
                <a:solidFill>
                  <a:srgbClr val="FFFF00"/>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rPr>
              <a:t>lights</a:t>
            </a:r>
          </a:p>
        </p:txBody>
      </p:sp>
      <p:pic>
        <p:nvPicPr>
          <p:cNvPr id="18" name="Picture 17">
            <a:extLst>
              <a:ext uri="{FF2B5EF4-FFF2-40B4-BE49-F238E27FC236}">
                <a16:creationId xmlns:a16="http://schemas.microsoft.com/office/drawing/2014/main" id="{7FB3B26B-E957-AB44-BE59-8D38C7F73F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B92ABC3C-0672-4945-B7A0-FE9FA37CCA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1739433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077A8-5D8C-4FF2-856A-9E1CB97729B6}"/>
              </a:ext>
            </a:extLst>
          </p:cNvPr>
          <p:cNvSpPr>
            <a:spLocks noGrp="1"/>
          </p:cNvSpPr>
          <p:nvPr>
            <p:ph type="title"/>
          </p:nvPr>
        </p:nvSpPr>
        <p:spPr>
          <a:xfrm>
            <a:off x="628650" y="365126"/>
            <a:ext cx="7886700" cy="814745"/>
          </a:xfrm>
        </p:spPr>
        <p:txBody>
          <a:bodyPr>
            <a:noAutofit/>
          </a:bodyPr>
          <a:lstStyle/>
          <a:p>
            <a:pPr>
              <a:defRPr/>
            </a:pP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r>
              <a:rPr lang="en-US" sz="2800" b="1" dirty="0">
                <a:solidFill>
                  <a:schemeClr val="tx1">
                    <a:lumMod val="50000"/>
                    <a:lumOff val="50000"/>
                  </a:schemeClr>
                </a:solidFill>
                <a:latin typeface="Arial" panose="020B0604020202020204" pitchFamily="34" charset="0"/>
                <a:cs typeface="Arial" panose="020B0604020202020204" pitchFamily="34" charset="0"/>
              </a:rPr>
              <a:t>2.0.0 Section Review Question Five Answer</a:t>
            </a:r>
            <a:br>
              <a:rPr lang="en-US" sz="2800" b="1" dirty="0">
                <a:solidFill>
                  <a:schemeClr val="tx1">
                    <a:lumMod val="50000"/>
                    <a:lumOff val="50000"/>
                  </a:schemeClr>
                </a:solidFill>
                <a:latin typeface="Arial" panose="020B0604020202020204" pitchFamily="34" charset="0"/>
                <a:cs typeface="Arial" panose="020B0604020202020204" pitchFamily="34" charset="0"/>
              </a:rPr>
            </a:br>
            <a:br>
              <a:rPr lang="en-US" sz="2800" b="1" dirty="0">
                <a:solidFill>
                  <a:schemeClr val="tx1">
                    <a:lumMod val="50000"/>
                    <a:lumOff val="50000"/>
                  </a:schemeClr>
                </a:solidFill>
                <a:latin typeface="Arial" panose="020B0604020202020204" pitchFamily="34" charset="0"/>
                <a:cs typeface="Arial" panose="020B0604020202020204" pitchFamily="34" charset="0"/>
              </a:rPr>
            </a:br>
            <a:endParaRPr lang="en-US" sz="280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616DB3D5-6DB2-4A7B-9479-56773DB2D8F1}"/>
              </a:ext>
              <a:ext uri="{C183D7F6-B498-43B3-948B-1728B52AA6E4}">
                <adec:decorative xmlns:adec="http://schemas.microsoft.com/office/drawing/2017/decorative" val="1"/>
              </a:ext>
            </a:extLst>
          </p:cNvPr>
          <p:cNvSpPr/>
          <p:nvPr/>
        </p:nvSpPr>
        <p:spPr>
          <a:xfrm>
            <a:off x="728870" y="1630017"/>
            <a:ext cx="3087756" cy="4041913"/>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7" name="TextBox 6">
            <a:extLst>
              <a:ext uri="{FF2B5EF4-FFF2-40B4-BE49-F238E27FC236}">
                <a16:creationId xmlns:a16="http://schemas.microsoft.com/office/drawing/2014/main" id="{B1736F34-7F21-47F0-9E12-EEB6AB11042B}"/>
              </a:ext>
            </a:extLst>
          </p:cNvPr>
          <p:cNvSpPr txBox="1"/>
          <p:nvPr/>
        </p:nvSpPr>
        <p:spPr>
          <a:xfrm>
            <a:off x="1063167" y="1994779"/>
            <a:ext cx="2419161" cy="2308324"/>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Before operating a forklift each day, inspect all of these </a:t>
            </a:r>
            <a:r>
              <a:rPr lang="en-US" sz="2400" i="1" dirty="0">
                <a:solidFill>
                  <a:schemeClr val="bg1"/>
                </a:solidFill>
                <a:latin typeface="Arial" panose="020B0604020202020204" pitchFamily="34" charset="0"/>
                <a:cs typeface="Arial" panose="020B0604020202020204" pitchFamily="34" charset="0"/>
              </a:rPr>
              <a:t>except </a:t>
            </a:r>
            <a:r>
              <a:rPr lang="en-US" sz="2400" dirty="0">
                <a:solidFill>
                  <a:schemeClr val="bg1"/>
                </a:solidFill>
                <a:latin typeface="Arial" panose="020B0604020202020204" pitchFamily="34" charset="0"/>
                <a:cs typeface="Arial" panose="020B0604020202020204" pitchFamily="34" charset="0"/>
              </a:rPr>
              <a:t>the ________.</a:t>
            </a:r>
          </a:p>
        </p:txBody>
      </p:sp>
      <p:sp>
        <p:nvSpPr>
          <p:cNvPr id="8" name="Rectangle: Rounded Corners 7">
            <a:extLst>
              <a:ext uri="{FF2B5EF4-FFF2-40B4-BE49-F238E27FC236}">
                <a16:creationId xmlns:a16="http://schemas.microsoft.com/office/drawing/2014/main" id="{A110B2F7-E65C-42A7-A878-2C80F68B2FB6}"/>
              </a:ext>
              <a:ext uri="{C183D7F6-B498-43B3-948B-1728B52AA6E4}">
                <adec:decorative xmlns:adec="http://schemas.microsoft.com/office/drawing/2017/decorative" val="1"/>
              </a:ext>
            </a:extLst>
          </p:cNvPr>
          <p:cNvSpPr/>
          <p:nvPr/>
        </p:nvSpPr>
        <p:spPr>
          <a:xfrm>
            <a:off x="4572000" y="1603378"/>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9" name="TextBox 8">
            <a:extLst>
              <a:ext uri="{FF2B5EF4-FFF2-40B4-BE49-F238E27FC236}">
                <a16:creationId xmlns:a16="http://schemas.microsoft.com/office/drawing/2014/main" id="{5788A751-09D6-4158-A4A2-2393D68DD69C}"/>
              </a:ext>
            </a:extLst>
          </p:cNvPr>
          <p:cNvSpPr txBox="1"/>
          <p:nvPr/>
        </p:nvSpPr>
        <p:spPr>
          <a:xfrm>
            <a:off x="4731026" y="1763946"/>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brakes</a:t>
            </a:r>
          </a:p>
        </p:txBody>
      </p:sp>
      <p:sp>
        <p:nvSpPr>
          <p:cNvPr id="10" name="Rectangle: Rounded Corners 9">
            <a:extLst>
              <a:ext uri="{FF2B5EF4-FFF2-40B4-BE49-F238E27FC236}">
                <a16:creationId xmlns:a16="http://schemas.microsoft.com/office/drawing/2014/main" id="{FA1C6432-FA68-4E47-9397-56A5758FC30C}"/>
              </a:ext>
              <a:ext uri="{C183D7F6-B498-43B3-948B-1728B52AA6E4}">
                <adec:decorative xmlns:adec="http://schemas.microsoft.com/office/drawing/2017/decorative" val="1"/>
              </a:ext>
            </a:extLst>
          </p:cNvPr>
          <p:cNvSpPr/>
          <p:nvPr/>
        </p:nvSpPr>
        <p:spPr>
          <a:xfrm>
            <a:off x="4572000" y="266024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1" name="TextBox 10">
            <a:extLst>
              <a:ext uri="{FF2B5EF4-FFF2-40B4-BE49-F238E27FC236}">
                <a16:creationId xmlns:a16="http://schemas.microsoft.com/office/drawing/2014/main" id="{8C7B6F10-303C-44AC-BEB2-43F08D949928}"/>
              </a:ext>
            </a:extLst>
          </p:cNvPr>
          <p:cNvSpPr txBox="1"/>
          <p:nvPr/>
        </p:nvSpPr>
        <p:spPr>
          <a:xfrm>
            <a:off x="4731026" y="2810689"/>
            <a:ext cx="2915478"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fire extinguisher</a:t>
            </a:r>
          </a:p>
        </p:txBody>
      </p:sp>
      <p:sp>
        <p:nvSpPr>
          <p:cNvPr id="12" name="Rectangle: Rounded Corners 11">
            <a:extLst>
              <a:ext uri="{FF2B5EF4-FFF2-40B4-BE49-F238E27FC236}">
                <a16:creationId xmlns:a16="http://schemas.microsoft.com/office/drawing/2014/main" id="{B7419460-DCDB-4925-8A4D-35E718141002}"/>
              </a:ext>
              <a:ext uri="{C183D7F6-B498-43B3-948B-1728B52AA6E4}">
                <adec:decorative xmlns:adec="http://schemas.microsoft.com/office/drawing/2017/decorative" val="1"/>
              </a:ext>
            </a:extLst>
          </p:cNvPr>
          <p:cNvSpPr/>
          <p:nvPr/>
        </p:nvSpPr>
        <p:spPr>
          <a:xfrm>
            <a:off x="4572000" y="3762786"/>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3" name="TextBox 12">
            <a:extLst>
              <a:ext uri="{FF2B5EF4-FFF2-40B4-BE49-F238E27FC236}">
                <a16:creationId xmlns:a16="http://schemas.microsoft.com/office/drawing/2014/main" id="{3D680369-3EFC-454E-A913-D4047A478463}"/>
              </a:ext>
            </a:extLst>
          </p:cNvPr>
          <p:cNvSpPr txBox="1"/>
          <p:nvPr/>
        </p:nvSpPr>
        <p:spPr>
          <a:xfrm>
            <a:off x="4744278" y="3916332"/>
            <a:ext cx="2743200"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battery/fuel level</a:t>
            </a:r>
          </a:p>
        </p:txBody>
      </p:sp>
      <p:sp>
        <p:nvSpPr>
          <p:cNvPr id="14" name="Rectangle: Rounded Corners 13">
            <a:extLst>
              <a:ext uri="{FF2B5EF4-FFF2-40B4-BE49-F238E27FC236}">
                <a16:creationId xmlns:a16="http://schemas.microsoft.com/office/drawing/2014/main" id="{FAC1DC0B-20F9-4E9F-BCC0-44B7293EB6B2}"/>
              </a:ext>
              <a:ext uri="{C183D7F6-B498-43B3-948B-1728B52AA6E4}">
                <adec:decorative xmlns:adec="http://schemas.microsoft.com/office/drawing/2017/decorative" val="1"/>
              </a:ext>
            </a:extLst>
          </p:cNvPr>
          <p:cNvSpPr/>
          <p:nvPr/>
        </p:nvSpPr>
        <p:spPr>
          <a:xfrm>
            <a:off x="4572000" y="4903172"/>
            <a:ext cx="3087756" cy="768758"/>
          </a:xfrm>
          <a:prstGeom prst="roundRect">
            <a:avLst/>
          </a:prstGeom>
          <a:solidFill>
            <a:srgbClr val="0930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15" name="TextBox 14">
            <a:extLst>
              <a:ext uri="{FF2B5EF4-FFF2-40B4-BE49-F238E27FC236}">
                <a16:creationId xmlns:a16="http://schemas.microsoft.com/office/drawing/2014/main" id="{34498843-8F6C-4310-B73B-8DD1BF0274F0}"/>
              </a:ext>
            </a:extLst>
          </p:cNvPr>
          <p:cNvSpPr txBox="1"/>
          <p:nvPr/>
        </p:nvSpPr>
        <p:spPr>
          <a:xfrm>
            <a:off x="4744278" y="5056253"/>
            <a:ext cx="2743200" cy="461665"/>
          </a:xfrm>
          <a:prstGeom prst="rect">
            <a:avLst/>
          </a:prstGeom>
          <a:noFill/>
        </p:spPr>
        <p:txBody>
          <a:bodyPr wrap="square" rtlCol="0">
            <a:spAutoFit/>
          </a:bodyPr>
          <a:lstStyle/>
          <a:p>
            <a:r>
              <a:rPr lang="en-US" sz="2400" dirty="0">
                <a:solidFill>
                  <a:srgbClr val="FFFF00"/>
                </a:solidFill>
                <a:latin typeface="Arial" panose="020B0604020202020204" pitchFamily="34" charset="0"/>
                <a:cs typeface="Arial" panose="020B0604020202020204" pitchFamily="34" charset="0"/>
              </a:rPr>
              <a:t>brake lights</a:t>
            </a:r>
          </a:p>
        </p:txBody>
      </p:sp>
      <p:pic>
        <p:nvPicPr>
          <p:cNvPr id="18" name="Picture 17">
            <a:extLst>
              <a:ext uri="{FF2B5EF4-FFF2-40B4-BE49-F238E27FC236}">
                <a16:creationId xmlns:a16="http://schemas.microsoft.com/office/drawing/2014/main" id="{7FB3B26B-E957-AB44-BE59-8D38C7F73F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00"/>
            <a:ext cx="9144000" cy="647700"/>
          </a:xfrm>
          <a:prstGeom prst="rect">
            <a:avLst/>
          </a:prstGeom>
        </p:spPr>
      </p:pic>
      <p:sp>
        <p:nvSpPr>
          <p:cNvPr id="19" name="Footer Placeholder 3">
            <a:extLst>
              <a:ext uri="{FF2B5EF4-FFF2-40B4-BE49-F238E27FC236}">
                <a16:creationId xmlns:a16="http://schemas.microsoft.com/office/drawing/2014/main" id="{B92ABC3C-0672-4945-B7A0-FE9FA37CCA61}"/>
              </a:ext>
            </a:extLst>
          </p:cNvPr>
          <p:cNvSpPr>
            <a:spLocks noGrp="1"/>
          </p:cNvSpPr>
          <p:nvPr>
            <p:ph type="ftr" sz="quarter" idx="11"/>
          </p:nvPr>
        </p:nvSpPr>
        <p:spPr>
          <a:xfrm>
            <a:off x="3028950" y="6356351"/>
            <a:ext cx="3086100" cy="365125"/>
          </a:xfrm>
        </p:spPr>
        <p:txBody>
          <a:bodyPr/>
          <a:lstStyle/>
          <a:p>
            <a:r>
              <a:rPr lang="en-US" sz="1400" dirty="0">
                <a:solidFill>
                  <a:schemeClr val="bg1"/>
                </a:solidFill>
                <a:latin typeface="Arial" panose="020B0604020202020204" pitchFamily="34" charset="0"/>
                <a:cs typeface="Arial" panose="020B0604020202020204" pitchFamily="34" charset="0"/>
              </a:rPr>
              <a:t>Module 00109 – Introduction to Material Handling</a:t>
            </a:r>
          </a:p>
        </p:txBody>
      </p:sp>
    </p:spTree>
    <p:extLst>
      <p:ext uri="{BB962C8B-B14F-4D97-AF65-F5344CB8AC3E}">
        <p14:creationId xmlns:p14="http://schemas.microsoft.com/office/powerpoint/2010/main" val="236578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4D16E-7689-754B-8753-BDAFC08AF36B}"/>
              </a:ext>
            </a:extLst>
          </p:cNvPr>
          <p:cNvSpPr txBox="1">
            <a:spLocks noGrp="1"/>
          </p:cNvSpPr>
          <p:nvPr>
            <p:ph type="title" idx="4294967295"/>
          </p:nvPr>
        </p:nvSpPr>
        <p:spPr>
          <a:xfrm>
            <a:off x="734182" y="3667140"/>
            <a:ext cx="8144838" cy="19823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525"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Next…</a:t>
            </a:r>
            <a:b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b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Module Review and Exam</a:t>
            </a:r>
            <a:b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b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Review the complete module to prepare for the </a:t>
            </a: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Module Exam. </a:t>
            </a: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In addition, complete the Module Review.</a:t>
            </a:r>
            <a:b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b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endParaRPr kumimoji="0" lang="en-US" sz="2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pic>
        <p:nvPicPr>
          <p:cNvPr id="4" name="Picture 3">
            <a:extLst>
              <a:ext uri="{FF2B5EF4-FFF2-40B4-BE49-F238E27FC236}">
                <a16:creationId xmlns:a16="http://schemas.microsoft.com/office/drawing/2014/main" id="{AAF3EA0C-8C93-5446-8A0C-EA14745853E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429000"/>
          </a:xfrm>
          <a:prstGeom prst="rect">
            <a:avLst/>
          </a:prstGeom>
        </p:spPr>
      </p:pic>
    </p:spTree>
    <p:extLst>
      <p:ext uri="{BB962C8B-B14F-4D97-AF65-F5344CB8AC3E}">
        <p14:creationId xmlns:p14="http://schemas.microsoft.com/office/powerpoint/2010/main" val="2030959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4539</TotalTime>
  <Words>1495</Words>
  <Application>Microsoft Office PowerPoint</Application>
  <PresentationFormat>On-screen Show (4:3)</PresentationFormat>
  <Paragraphs>169</Paragraphs>
  <Slides>30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Module 00109  Introduction to Material Handling</vt:lpstr>
      <vt:lpstr>2.0.0 Material Handling Equipment</vt:lpstr>
      <vt:lpstr>Objective</vt:lpstr>
      <vt:lpstr>Performance Tasks</vt:lpstr>
      <vt:lpstr>Trade Terms (1 of 4)</vt:lpstr>
      <vt:lpstr>Trade Terms (2 of 4)</vt:lpstr>
      <vt:lpstr>Trade Terms (3 of 4)</vt:lpstr>
      <vt:lpstr>Trade Terms (4 of 4)</vt:lpstr>
      <vt:lpstr>2.1.2 Hand Trucks</vt:lpstr>
      <vt:lpstr>2.1.3 Cylinder Carts</vt:lpstr>
      <vt:lpstr>2.1.4 Drum Dollies and Carts</vt:lpstr>
      <vt:lpstr>2.1.7 – Pipe Mule</vt:lpstr>
      <vt:lpstr>2.1.8 – Pipe Transports</vt:lpstr>
      <vt:lpstr>2.2.0 – Motorized Material Handling Equipment</vt:lpstr>
      <vt:lpstr>2.2.1 – Powered Wheelbarrow</vt:lpstr>
      <vt:lpstr>2.2.2 – Concrete Mule</vt:lpstr>
      <vt:lpstr>2.2.4 – Industrial Forklift (1 of 2)</vt:lpstr>
      <vt:lpstr>2.2.4 – Industrial Forklift (2 of 2)</vt:lpstr>
      <vt:lpstr>2.2.6 – Hand Signals</vt:lpstr>
      <vt:lpstr>  2.0.0 Section Review Question One  </vt:lpstr>
      <vt:lpstr>  2.0.0 Section Review Question One Answer  </vt:lpstr>
      <vt:lpstr>  2.0.0 Section Review Question Two  </vt:lpstr>
      <vt:lpstr>  2.0.0 Section Review Question Two Answer  </vt:lpstr>
      <vt:lpstr>  2.0.0 Section Review Question Three  </vt:lpstr>
      <vt:lpstr>  2.0.0 Section Review Question Three Answer  </vt:lpstr>
      <vt:lpstr>  2.0.0 Section Review Question Four  </vt:lpstr>
      <vt:lpstr>  2.0.0 Section Review Question Four Answer  </vt:lpstr>
      <vt:lpstr>  2.0.0 Section Review Question Five  </vt:lpstr>
      <vt:lpstr>  2.0.0 Section Review Question Five Answer  </vt:lpstr>
      <vt:lpstr>Next…  Module Review and Exam  Review the complete module to prepare for the Module Exam. In addition, complete the Module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00106 Introduction to Basic Rigging </dc:title>
  <dc:creator>Thomas Darling</dc:creator>
  <cp:lastModifiedBy>Jennifer Frew</cp:lastModifiedBy>
  <cp:revision>153</cp:revision>
  <cp:lastPrinted>2021-01-28T18:27:55Z</cp:lastPrinted>
  <dcterms:created xsi:type="dcterms:W3CDTF">2021-01-28T16:12:03Z</dcterms:created>
  <dcterms:modified xsi:type="dcterms:W3CDTF">2021-04-21T15:11:54Z</dcterms:modified>
</cp:coreProperties>
</file>