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301" r:id="rId2"/>
    <p:sldId id="300" r:id="rId3"/>
    <p:sldId id="493" r:id="rId4"/>
    <p:sldId id="494" r:id="rId5"/>
    <p:sldId id="569" r:id="rId6"/>
    <p:sldId id="574" r:id="rId7"/>
    <p:sldId id="498" r:id="rId8"/>
    <p:sldId id="575" r:id="rId9"/>
    <p:sldId id="576" r:id="rId10"/>
    <p:sldId id="577" r:id="rId11"/>
    <p:sldId id="579" r:id="rId12"/>
    <p:sldId id="580" r:id="rId13"/>
    <p:sldId id="581" r:id="rId14"/>
    <p:sldId id="582" r:id="rId15"/>
    <p:sldId id="583" r:id="rId16"/>
    <p:sldId id="584" r:id="rId17"/>
    <p:sldId id="585" r:id="rId18"/>
    <p:sldId id="586" r:id="rId19"/>
    <p:sldId id="587" r:id="rId20"/>
    <p:sldId id="588" r:id="rId21"/>
    <p:sldId id="589" r:id="rId22"/>
    <p:sldId id="590" r:id="rId23"/>
    <p:sldId id="501" r:id="rId24"/>
    <p:sldId id="591" r:id="rId25"/>
    <p:sldId id="570" r:id="rId26"/>
    <p:sldId id="592" r:id="rId27"/>
    <p:sldId id="571" r:id="rId28"/>
    <p:sldId id="593" r:id="rId29"/>
    <p:sldId id="572" r:id="rId30"/>
    <p:sldId id="594" r:id="rId31"/>
    <p:sldId id="573" r:id="rId32"/>
    <p:sldId id="595" r:id="rId33"/>
    <p:sldId id="551" r:id="rId34"/>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arling" initials="TD" lastIdx="1" clrIdx="0">
    <p:extLst>
      <p:ext uri="{19B8F6BF-5375-455C-9EA6-DF929625EA0E}">
        <p15:presenceInfo xmlns:p15="http://schemas.microsoft.com/office/powerpoint/2012/main" userId="2acda274e722f67e" providerId="Windows Live"/>
      </p:ext>
    </p:extLst>
  </p:cmAuthor>
  <p:cmAuthor id="2" name="Tom Darling" initials="TD" lastIdx="2" clrIdx="1">
    <p:extLst>
      <p:ext uri="{19B8F6BF-5375-455C-9EA6-DF929625EA0E}">
        <p15:presenceInfo xmlns:p15="http://schemas.microsoft.com/office/powerpoint/2012/main" userId="Tom Darling" providerId="None"/>
      </p:ext>
    </p:extLst>
  </p:cmAuthor>
  <p:cmAuthor id="3" name="Jennifer Frew" initials="JF" lastIdx="1" clrIdx="2">
    <p:extLst>
      <p:ext uri="{19B8F6BF-5375-455C-9EA6-DF929625EA0E}">
        <p15:presenceInfo xmlns:p15="http://schemas.microsoft.com/office/powerpoint/2012/main" userId="956bf4d364af991a" providerId="Windows Live"/>
      </p:ext>
    </p:extLst>
  </p:cmAuthor>
  <p:cmAuthor id="4" name="Danielle Meservey" initials="DM" lastIdx="3" clrIdx="3">
    <p:extLst>
      <p:ext uri="{19B8F6BF-5375-455C-9EA6-DF929625EA0E}">
        <p15:presenceInfo xmlns:p15="http://schemas.microsoft.com/office/powerpoint/2012/main" userId="S::danielle.meservey@successacademies.org::3917f585-ea77-4ae8-a926-22c2bef041ee" providerId="AD"/>
      </p:ext>
    </p:extLst>
  </p:cmAuthor>
  <p:cmAuthor id="5" name="nancy lamm" initials="nl" lastIdx="4" clrIdx="4">
    <p:extLst>
      <p:ext uri="{19B8F6BF-5375-455C-9EA6-DF929625EA0E}">
        <p15:presenceInfo xmlns:p15="http://schemas.microsoft.com/office/powerpoint/2012/main" userId="077ab194c5a1412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055"/>
    <a:srgbClr val="972027"/>
    <a:srgbClr val="5C6E73"/>
    <a:srgbClr val="735E2B"/>
    <a:srgbClr val="33774B"/>
    <a:srgbClr val="265C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B6FFEE-FBD7-4B44-B1D1-66777FD1DD67}" v="5" dt="2021-03-12T17:35:13.4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4" autoAdjust="0"/>
    <p:restoredTop sz="86392" autoAdjust="0"/>
  </p:normalViewPr>
  <p:slideViewPr>
    <p:cSldViewPr snapToGrid="0">
      <p:cViewPr varScale="1">
        <p:scale>
          <a:sx n="46" d="100"/>
          <a:sy n="46" d="100"/>
        </p:scale>
        <p:origin x="37" y="328"/>
      </p:cViewPr>
      <p:guideLst/>
    </p:cSldViewPr>
  </p:slideViewPr>
  <p:outlineViewPr>
    <p:cViewPr>
      <p:scale>
        <a:sx n="33" d="100"/>
        <a:sy n="33" d="100"/>
      </p:scale>
      <p:origin x="0" y="-5525"/>
    </p:cViewPr>
    <p:sldLst>
      <p:sld r:id="rId1"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lamm" userId="077ab194c5a14122" providerId="LiveId" clId="{B6B6FFEE-FBD7-4B44-B1D1-66777FD1DD67}"/>
    <pc:docChg chg="custSel modSld">
      <pc:chgData name="nancy lamm" userId="077ab194c5a14122" providerId="LiveId" clId="{B6B6FFEE-FBD7-4B44-B1D1-66777FD1DD67}" dt="2021-03-12T17:35:17.252" v="12" actId="5900"/>
      <pc:docMkLst>
        <pc:docMk/>
      </pc:docMkLst>
      <pc:sldChg chg="addCm modCm">
        <pc:chgData name="nancy lamm" userId="077ab194c5a14122" providerId="LiveId" clId="{B6B6FFEE-FBD7-4B44-B1D1-66777FD1DD67}" dt="2021-03-12T17:34:20.639" v="9" actId="5900"/>
        <pc:sldMkLst>
          <pc:docMk/>
          <pc:sldMk cId="3536013554" sldId="572"/>
        </pc:sldMkLst>
      </pc:sldChg>
      <pc:sldChg chg="addCm modCm">
        <pc:chgData name="nancy lamm" userId="077ab194c5a14122" providerId="LiveId" clId="{B6B6FFEE-FBD7-4B44-B1D1-66777FD1DD67}" dt="2021-03-12T17:35:17.252" v="12" actId="5900"/>
        <pc:sldMkLst>
          <pc:docMk/>
          <pc:sldMk cId="1739433729" sldId="573"/>
        </pc:sldMkLst>
      </pc:sldChg>
      <pc:sldChg chg="addCm modCm">
        <pc:chgData name="nancy lamm" userId="077ab194c5a14122" providerId="LiveId" clId="{B6B6FFEE-FBD7-4B44-B1D1-66777FD1DD67}" dt="2021-03-12T17:27:34.306" v="2" actId="5900"/>
        <pc:sldMkLst>
          <pc:docMk/>
          <pc:sldMk cId="1693200141" sldId="575"/>
        </pc:sldMkLst>
      </pc:sldChg>
      <pc:sldChg chg="addCm modCm">
        <pc:chgData name="nancy lamm" userId="077ab194c5a14122" providerId="LiveId" clId="{B6B6FFEE-FBD7-4B44-B1D1-66777FD1DD67}" dt="2021-03-12T17:32:58.357" v="4"/>
        <pc:sldMkLst>
          <pc:docMk/>
          <pc:sldMk cId="3269534845" sldId="5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DAA2CF60-926F-47A6-A718-35A7B16C3B13}" type="datetimeFigureOut">
              <a:rPr lang="en-US" smtClean="0"/>
              <a:t>4/8/2021</a:t>
            </a:fld>
            <a:endParaRPr lang="en-US" dirty="0"/>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4D01BE8A-71FA-4395-9DE1-869588F05ABC}" type="slidenum">
              <a:rPr lang="en-US" smtClean="0"/>
              <a:t>‹#›</a:t>
            </a:fld>
            <a:endParaRPr lang="en-US" dirty="0"/>
          </a:p>
        </p:txBody>
      </p:sp>
    </p:spTree>
    <p:extLst>
      <p:ext uri="{BB962C8B-B14F-4D97-AF65-F5344CB8AC3E}">
        <p14:creationId xmlns:p14="http://schemas.microsoft.com/office/powerpoint/2010/main" val="4062450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01BE8A-71FA-4395-9DE1-869588F05ABC}" type="slidenum">
              <a:rPr lang="en-US" smtClean="0"/>
              <a:t>31</a:t>
            </a:fld>
            <a:endParaRPr lang="en-US" dirty="0"/>
          </a:p>
        </p:txBody>
      </p:sp>
    </p:spTree>
    <p:extLst>
      <p:ext uri="{BB962C8B-B14F-4D97-AF65-F5344CB8AC3E}">
        <p14:creationId xmlns:p14="http://schemas.microsoft.com/office/powerpoint/2010/main" val="1026535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01BE8A-71FA-4395-9DE1-869588F05ABC}" type="slidenum">
              <a:rPr lang="en-US" smtClean="0"/>
              <a:t>32</a:t>
            </a:fld>
            <a:endParaRPr lang="en-US" dirty="0"/>
          </a:p>
        </p:txBody>
      </p:sp>
    </p:spTree>
    <p:extLst>
      <p:ext uri="{BB962C8B-B14F-4D97-AF65-F5344CB8AC3E}">
        <p14:creationId xmlns:p14="http://schemas.microsoft.com/office/powerpoint/2010/main" val="500521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B9ACF8-5915-4992-9939-2EFB654C93F7}" type="datetime1">
              <a:rPr lang="en-US" smtClean="0"/>
              <a:t>4/8/2021</a:t>
            </a:fld>
            <a:endParaRPr lang="en-US" dirty="0"/>
          </a:p>
        </p:txBody>
      </p:sp>
      <p:sp>
        <p:nvSpPr>
          <p:cNvPr id="5" name="Footer Placeholder 4"/>
          <p:cNvSpPr>
            <a:spLocks noGrp="1"/>
          </p:cNvSpPr>
          <p:nvPr>
            <p:ph type="ftr" sz="quarter" idx="11"/>
          </p:nvPr>
        </p:nvSpPr>
        <p:spPr/>
        <p:txBody>
          <a:bodyPr/>
          <a:lstStyle/>
          <a:p>
            <a:r>
              <a:rPr lang="en-US" dirty="0"/>
              <a:t>Module 00101 - Basic Safety</a:t>
            </a:r>
          </a:p>
        </p:txBody>
      </p:sp>
      <p:sp>
        <p:nvSpPr>
          <p:cNvPr id="6" name="Slide Number Placeholder 5"/>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1242440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A96A60-2D88-4EA4-9E6B-D9F00CA7B082}" type="datetime1">
              <a:rPr lang="en-US" smtClean="0"/>
              <a:t>4/8/2021</a:t>
            </a:fld>
            <a:endParaRPr lang="en-US" dirty="0"/>
          </a:p>
        </p:txBody>
      </p:sp>
      <p:sp>
        <p:nvSpPr>
          <p:cNvPr id="5" name="Footer Placeholder 4"/>
          <p:cNvSpPr>
            <a:spLocks noGrp="1"/>
          </p:cNvSpPr>
          <p:nvPr>
            <p:ph type="ftr" sz="quarter" idx="11"/>
          </p:nvPr>
        </p:nvSpPr>
        <p:spPr/>
        <p:txBody>
          <a:bodyPr/>
          <a:lstStyle/>
          <a:p>
            <a:r>
              <a:rPr lang="en-US" dirty="0"/>
              <a:t>Module 00101 - Basic Safety</a:t>
            </a:r>
          </a:p>
        </p:txBody>
      </p:sp>
      <p:sp>
        <p:nvSpPr>
          <p:cNvPr id="6" name="Slide Number Placeholder 5"/>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1548605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0D4BA6-BF7A-41DA-8528-53F020ADF692}" type="datetime1">
              <a:rPr lang="en-US" smtClean="0"/>
              <a:t>4/8/2021</a:t>
            </a:fld>
            <a:endParaRPr lang="en-US" dirty="0"/>
          </a:p>
        </p:txBody>
      </p:sp>
      <p:sp>
        <p:nvSpPr>
          <p:cNvPr id="5" name="Footer Placeholder 4"/>
          <p:cNvSpPr>
            <a:spLocks noGrp="1"/>
          </p:cNvSpPr>
          <p:nvPr>
            <p:ph type="ftr" sz="quarter" idx="11"/>
          </p:nvPr>
        </p:nvSpPr>
        <p:spPr/>
        <p:txBody>
          <a:bodyPr/>
          <a:lstStyle/>
          <a:p>
            <a:r>
              <a:rPr lang="en-US" dirty="0"/>
              <a:t>Module 00101 - Basic Safety</a:t>
            </a:r>
          </a:p>
        </p:txBody>
      </p:sp>
      <p:sp>
        <p:nvSpPr>
          <p:cNvPr id="6" name="Slide Number Placeholder 5"/>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2682278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5A66A7-1B13-4286-B9F8-57C38FC60935}" type="datetime1">
              <a:rPr lang="en-US" smtClean="0"/>
              <a:t>4/8/2021</a:t>
            </a:fld>
            <a:endParaRPr lang="en-US" dirty="0"/>
          </a:p>
        </p:txBody>
      </p:sp>
      <p:sp>
        <p:nvSpPr>
          <p:cNvPr id="6" name="Footer Placeholder 5"/>
          <p:cNvSpPr>
            <a:spLocks noGrp="1"/>
          </p:cNvSpPr>
          <p:nvPr>
            <p:ph type="ftr" sz="quarter" idx="11"/>
          </p:nvPr>
        </p:nvSpPr>
        <p:spPr/>
        <p:txBody>
          <a:bodyPr/>
          <a:lstStyle/>
          <a:p>
            <a:r>
              <a:rPr lang="en-US" dirty="0"/>
              <a:t>Module 00101 - Basic Safety</a:t>
            </a:r>
          </a:p>
        </p:txBody>
      </p:sp>
      <p:sp>
        <p:nvSpPr>
          <p:cNvPr id="7" name="Slide Number Placeholder 6"/>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31281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1D6C04-C876-4C74-9047-1960665BD319}" type="datetime1">
              <a:rPr lang="en-US" smtClean="0"/>
              <a:t>4/8/2021</a:t>
            </a:fld>
            <a:endParaRPr lang="en-US" dirty="0"/>
          </a:p>
        </p:txBody>
      </p:sp>
      <p:sp>
        <p:nvSpPr>
          <p:cNvPr id="8" name="Footer Placeholder 7"/>
          <p:cNvSpPr>
            <a:spLocks noGrp="1"/>
          </p:cNvSpPr>
          <p:nvPr>
            <p:ph type="ftr" sz="quarter" idx="11"/>
          </p:nvPr>
        </p:nvSpPr>
        <p:spPr/>
        <p:txBody>
          <a:bodyPr/>
          <a:lstStyle/>
          <a:p>
            <a:r>
              <a:rPr lang="en-US" dirty="0"/>
              <a:t>Module 00101 - Basic Safety</a:t>
            </a:r>
          </a:p>
        </p:txBody>
      </p:sp>
      <p:sp>
        <p:nvSpPr>
          <p:cNvPr id="9" name="Slide Number Placeholder 8"/>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1816975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8CF701-94A4-4838-B3DE-185CA9F35A0C}" type="datetime1">
              <a:rPr lang="en-US" smtClean="0"/>
              <a:t>4/8/2021</a:t>
            </a:fld>
            <a:endParaRPr lang="en-US" dirty="0"/>
          </a:p>
        </p:txBody>
      </p:sp>
      <p:sp>
        <p:nvSpPr>
          <p:cNvPr id="4" name="Footer Placeholder 3"/>
          <p:cNvSpPr>
            <a:spLocks noGrp="1"/>
          </p:cNvSpPr>
          <p:nvPr>
            <p:ph type="ftr" sz="quarter" idx="11"/>
          </p:nvPr>
        </p:nvSpPr>
        <p:spPr/>
        <p:txBody>
          <a:bodyPr/>
          <a:lstStyle/>
          <a:p>
            <a:r>
              <a:rPr lang="en-US" dirty="0"/>
              <a:t>Module 00101 - Basic Safety</a:t>
            </a:r>
          </a:p>
        </p:txBody>
      </p:sp>
      <p:sp>
        <p:nvSpPr>
          <p:cNvPr id="5" name="Slide Number Placeholder 4"/>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100167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C1F59E-A2D7-4EF0-9BFE-5E3C4057997E}" type="datetime1">
              <a:rPr lang="en-US" smtClean="0"/>
              <a:t>4/8/2021</a:t>
            </a:fld>
            <a:endParaRPr lang="en-US" dirty="0"/>
          </a:p>
        </p:txBody>
      </p:sp>
      <p:sp>
        <p:nvSpPr>
          <p:cNvPr id="3" name="Footer Placeholder 2"/>
          <p:cNvSpPr>
            <a:spLocks noGrp="1"/>
          </p:cNvSpPr>
          <p:nvPr>
            <p:ph type="ftr" sz="quarter" idx="11"/>
          </p:nvPr>
        </p:nvSpPr>
        <p:spPr/>
        <p:txBody>
          <a:bodyPr/>
          <a:lstStyle/>
          <a:p>
            <a:r>
              <a:rPr lang="en-US" dirty="0"/>
              <a:t>Module 00101 - Basic Safety</a:t>
            </a:r>
          </a:p>
        </p:txBody>
      </p:sp>
      <p:sp>
        <p:nvSpPr>
          <p:cNvPr id="4" name="Slide Number Placeholder 3"/>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325917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AE24D3-F7C0-4BD2-95E5-B72B4DF4F99B}" type="datetime1">
              <a:rPr lang="en-US" smtClean="0"/>
              <a:t>4/8/2021</a:t>
            </a:fld>
            <a:endParaRPr lang="en-US" dirty="0"/>
          </a:p>
        </p:txBody>
      </p:sp>
      <p:sp>
        <p:nvSpPr>
          <p:cNvPr id="6" name="Footer Placeholder 5"/>
          <p:cNvSpPr>
            <a:spLocks noGrp="1"/>
          </p:cNvSpPr>
          <p:nvPr>
            <p:ph type="ftr" sz="quarter" idx="11"/>
          </p:nvPr>
        </p:nvSpPr>
        <p:spPr/>
        <p:txBody>
          <a:bodyPr/>
          <a:lstStyle/>
          <a:p>
            <a:r>
              <a:rPr lang="en-US" dirty="0"/>
              <a:t>Module 00101 - Basic Safety</a:t>
            </a:r>
          </a:p>
        </p:txBody>
      </p:sp>
      <p:sp>
        <p:nvSpPr>
          <p:cNvPr id="7" name="Slide Number Placeholder 6"/>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3520940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742F0D-2051-4D6C-AF32-5D8AE0EF1D99}" type="datetime1">
              <a:rPr lang="en-US" smtClean="0"/>
              <a:t>4/8/2021</a:t>
            </a:fld>
            <a:endParaRPr lang="en-US" dirty="0"/>
          </a:p>
        </p:txBody>
      </p:sp>
      <p:sp>
        <p:nvSpPr>
          <p:cNvPr id="6" name="Footer Placeholder 5"/>
          <p:cNvSpPr>
            <a:spLocks noGrp="1"/>
          </p:cNvSpPr>
          <p:nvPr>
            <p:ph type="ftr" sz="quarter" idx="11"/>
          </p:nvPr>
        </p:nvSpPr>
        <p:spPr/>
        <p:txBody>
          <a:bodyPr/>
          <a:lstStyle/>
          <a:p>
            <a:r>
              <a:rPr lang="en-US" dirty="0"/>
              <a:t>Module 00101 - Basic Safety</a:t>
            </a:r>
          </a:p>
        </p:txBody>
      </p:sp>
      <p:sp>
        <p:nvSpPr>
          <p:cNvPr id="7" name="Slide Number Placeholder 6"/>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3092028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0C17BA-F8A0-4521-8353-996544E18D39}" type="datetime1">
              <a:rPr lang="en-US" smtClean="0"/>
              <a:t>4/8/2021</a:t>
            </a:fld>
            <a:endParaRPr lang="en-US" dirty="0"/>
          </a:p>
        </p:txBody>
      </p:sp>
      <p:sp>
        <p:nvSpPr>
          <p:cNvPr id="5" name="Footer Placeholder 4"/>
          <p:cNvSpPr>
            <a:spLocks noGrp="1"/>
          </p:cNvSpPr>
          <p:nvPr>
            <p:ph type="ftr" sz="quarter" idx="11"/>
          </p:nvPr>
        </p:nvSpPr>
        <p:spPr/>
        <p:txBody>
          <a:bodyPr/>
          <a:lstStyle/>
          <a:p>
            <a:r>
              <a:rPr lang="en-US" dirty="0"/>
              <a:t>Module 00101 - Basic Safety</a:t>
            </a:r>
          </a:p>
        </p:txBody>
      </p:sp>
      <p:sp>
        <p:nvSpPr>
          <p:cNvPr id="6" name="Slide Number Placeholder 5"/>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223629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877E1C-2AE6-474A-9CA9-58A1E74ECE86}" type="datetime1">
              <a:rPr lang="en-US" smtClean="0"/>
              <a:t>4/8/2021</a:t>
            </a:fld>
            <a:endParaRPr lang="en-US" dirty="0"/>
          </a:p>
        </p:txBody>
      </p:sp>
      <p:sp>
        <p:nvSpPr>
          <p:cNvPr id="5" name="Footer Placeholder 4"/>
          <p:cNvSpPr>
            <a:spLocks noGrp="1"/>
          </p:cNvSpPr>
          <p:nvPr>
            <p:ph type="ftr" sz="quarter" idx="11"/>
          </p:nvPr>
        </p:nvSpPr>
        <p:spPr/>
        <p:txBody>
          <a:bodyPr/>
          <a:lstStyle/>
          <a:p>
            <a:r>
              <a:rPr lang="en-US" dirty="0"/>
              <a:t>Module 00101 - Basic Safety</a:t>
            </a:r>
          </a:p>
        </p:txBody>
      </p:sp>
      <p:sp>
        <p:nvSpPr>
          <p:cNvPr id="6" name="Slide Number Placeholder 5"/>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1408365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8440F-B2A0-4E61-85BB-6788DBE054FD}" type="datetime1">
              <a:rPr lang="en-US" smtClean="0"/>
              <a:t>4/8/2021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Module 00101 - Basic Safety</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73C4EB-BFC7-4BC7-9C98-BEE046CD3C5E}" type="slidenum">
              <a:rPr lang="en-US" smtClean="0"/>
              <a:t>‹#›</a:t>
            </a:fld>
            <a:endParaRPr lang="en-US" dirty="0"/>
          </a:p>
        </p:txBody>
      </p:sp>
    </p:spTree>
    <p:extLst>
      <p:ext uri="{BB962C8B-B14F-4D97-AF65-F5344CB8AC3E}">
        <p14:creationId xmlns:p14="http://schemas.microsoft.com/office/powerpoint/2010/main" val="9883146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66AEB-E2C8-E14E-9B36-66252EC9F29F}"/>
              </a:ext>
            </a:extLst>
          </p:cNvPr>
          <p:cNvSpPr>
            <a:spLocks noGrp="1"/>
          </p:cNvSpPr>
          <p:nvPr>
            <p:ph type="ctrTitle"/>
          </p:nvPr>
        </p:nvSpPr>
        <p:spPr>
          <a:xfrm>
            <a:off x="719192" y="3757352"/>
            <a:ext cx="8144838" cy="2132007"/>
          </a:xfrm>
        </p:spPr>
        <p:txBody>
          <a:bodyPr anchor="t" anchorCtr="0">
            <a:noAutofit/>
          </a:bodyPr>
          <a:lstStyle/>
          <a:p>
            <a:pPr marL="9525" algn="l"/>
            <a:r>
              <a:rPr lang="en-US" sz="3600" b="1" dirty="0">
                <a:latin typeface="Arial" panose="020B0604020202020204" pitchFamily="34" charset="0"/>
                <a:cs typeface="Arial" panose="020B0604020202020204" pitchFamily="34" charset="0"/>
              </a:rPr>
              <a:t>Module 00109</a:t>
            </a:r>
            <a:br>
              <a:rPr lang="en-US" sz="3600" b="1" dirty="0">
                <a:latin typeface="Arial" panose="020B0604020202020204" pitchFamily="34" charset="0"/>
                <a:cs typeface="Arial" panose="020B0604020202020204" pitchFamily="34" charset="0"/>
              </a:rPr>
            </a:b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Introduction to Material Handling</a:t>
            </a:r>
            <a:endParaRPr lang="en-US" sz="40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8BBBE642-E047-E740-9641-5878B8DD32CA}"/>
              </a:ext>
            </a:extLst>
          </p:cNvPr>
          <p:cNvSpPr>
            <a:spLocks noGrp="1"/>
          </p:cNvSpPr>
          <p:nvPr>
            <p:ph type="subTitle" idx="1"/>
          </p:nvPr>
        </p:nvSpPr>
        <p:spPr>
          <a:xfrm>
            <a:off x="719194" y="6256962"/>
            <a:ext cx="7605445" cy="500865"/>
          </a:xfrm>
        </p:spPr>
        <p:txBody>
          <a:bodyPr>
            <a:normAutofit/>
          </a:bodyPr>
          <a:lstStyle/>
          <a:p>
            <a:r>
              <a:rPr lang="en-US" sz="1400" dirty="0">
                <a:latin typeface="Arial" panose="020B0604020202020204" pitchFamily="34" charset="0"/>
                <a:cs typeface="Arial" panose="020B0604020202020204" pitchFamily="34" charset="0"/>
              </a:rPr>
              <a:t>Copyright © 2021 by NCCER, Alachua, FL 32615. Published by Pearson. All rights reserved.</a:t>
            </a:r>
          </a:p>
          <a:p>
            <a:endParaRPr lang="en-US" dirty="0"/>
          </a:p>
        </p:txBody>
      </p:sp>
      <p:pic>
        <p:nvPicPr>
          <p:cNvPr id="6" name="Picture 5">
            <a:extLst>
              <a:ext uri="{FF2B5EF4-FFF2-40B4-BE49-F238E27FC236}">
                <a16:creationId xmlns:a16="http://schemas.microsoft.com/office/drawing/2014/main" id="{1716A8D0-1DD5-CD4A-AA57-93BFB237C0D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384796"/>
          </a:xfrm>
          <a:prstGeom prst="rect">
            <a:avLst/>
          </a:prstGeom>
        </p:spPr>
      </p:pic>
    </p:spTree>
    <p:extLst>
      <p:ext uri="{BB962C8B-B14F-4D97-AF65-F5344CB8AC3E}">
        <p14:creationId xmlns:p14="http://schemas.microsoft.com/office/powerpoint/2010/main" val="566056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66AEB-E2C8-E14E-9B36-66252EC9F29F}"/>
              </a:ext>
            </a:extLst>
          </p:cNvPr>
          <p:cNvSpPr>
            <a:spLocks noGrp="1"/>
          </p:cNvSpPr>
          <p:nvPr>
            <p:ph type="ctrTitle"/>
          </p:nvPr>
        </p:nvSpPr>
        <p:spPr>
          <a:xfrm>
            <a:off x="719192" y="3906982"/>
            <a:ext cx="8144838" cy="1982379"/>
          </a:xfrm>
        </p:spPr>
        <p:txBody>
          <a:bodyPr anchor="t" anchorCtr="0">
            <a:noAutofit/>
          </a:bodyPr>
          <a:lstStyle/>
          <a:p>
            <a:pPr marL="9525" algn="l"/>
            <a:r>
              <a:rPr lang="en-US" sz="2800" b="1" dirty="0">
                <a:latin typeface="Arial" panose="020B0604020202020204" pitchFamily="34" charset="0"/>
                <a:cs typeface="Arial" panose="020B0604020202020204" pitchFamily="34" charset="0"/>
              </a:rPr>
              <a:t>1.0.0 Material Handling</a:t>
            </a:r>
            <a:endParaRPr lang="en-US" sz="40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1CA0FCC-89D1-2A4B-A13A-7EBD5FE1FED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429000"/>
          </a:xfrm>
          <a:prstGeom prst="rect">
            <a:avLst/>
          </a:prstGeom>
        </p:spPr>
      </p:pic>
    </p:spTree>
    <p:extLst>
      <p:ext uri="{BB962C8B-B14F-4D97-AF65-F5344CB8AC3E}">
        <p14:creationId xmlns:p14="http://schemas.microsoft.com/office/powerpoint/2010/main" val="1814072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12F60-FD3B-4571-A6B2-CB7F33CCF2CD}"/>
              </a:ext>
            </a:extLst>
          </p:cNvPr>
          <p:cNvSpPr>
            <a:spLocks noGrp="1"/>
          </p:cNvSpPr>
          <p:nvPr>
            <p:ph type="title"/>
          </p:nvPr>
        </p:nvSpPr>
        <p:spPr>
          <a:xfrm>
            <a:off x="499581" y="400246"/>
            <a:ext cx="7886700" cy="711506"/>
          </a:xfrm>
        </p:spPr>
        <p:txBody>
          <a:bodyPr>
            <a:normAutofit/>
          </a:bodyPr>
          <a:lstStyle/>
          <a:p>
            <a:r>
              <a:rPr lang="en-US" sz="2800" b="1" dirty="0">
                <a:solidFill>
                  <a:schemeClr val="tx1">
                    <a:lumMod val="50000"/>
                    <a:lumOff val="50000"/>
                  </a:schemeClr>
                </a:solidFill>
                <a:latin typeface="Arial" panose="020B0604020202020204" pitchFamily="34" charset="0"/>
                <a:cs typeface="Arial" panose="020B0604020202020204" pitchFamily="34" charset="0"/>
              </a:rPr>
              <a:t>Objective</a:t>
            </a:r>
            <a:endParaRPr lang="en-US" sz="2800" dirty="0"/>
          </a:p>
        </p:txBody>
      </p:sp>
      <p:sp>
        <p:nvSpPr>
          <p:cNvPr id="4" name="Title 1">
            <a:extLst>
              <a:ext uri="{FF2B5EF4-FFF2-40B4-BE49-F238E27FC236}">
                <a16:creationId xmlns:a16="http://schemas.microsoft.com/office/drawing/2014/main" id="{01B8FF43-1DCE-4AB4-B295-83EF3AD20F41}"/>
              </a:ext>
            </a:extLst>
          </p:cNvPr>
          <p:cNvSpPr txBox="1">
            <a:spLocks/>
          </p:cNvSpPr>
          <p:nvPr/>
        </p:nvSpPr>
        <p:spPr>
          <a:xfrm>
            <a:off x="499581" y="1111752"/>
            <a:ext cx="8144838" cy="998305"/>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b="1" dirty="0">
                <a:latin typeface="Arial" panose="020B0604020202020204" pitchFamily="34" charset="0"/>
                <a:cs typeface="Arial" panose="020B0604020202020204" pitchFamily="34" charset="0"/>
              </a:rPr>
              <a:t>Successful completion of this module prepares you to do the following:</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79AC0056-985F-C745-BD8A-C3428AE7D339}"/>
              </a:ext>
            </a:extLst>
          </p:cNvPr>
          <p:cNvSpPr txBox="1">
            <a:spLocks/>
          </p:cNvSpPr>
          <p:nvPr/>
        </p:nvSpPr>
        <p:spPr>
          <a:xfrm>
            <a:off x="499581" y="2110057"/>
            <a:ext cx="8144838" cy="3450048"/>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7">
              <a:spcBef>
                <a:spcPts val="1000"/>
              </a:spcBef>
              <a:defRPr/>
            </a:pPr>
            <a:r>
              <a:rPr lang="en-US" sz="2000" dirty="0">
                <a:latin typeface="Arial" panose="020B0604020202020204" pitchFamily="34" charset="0"/>
                <a:cs typeface="Arial" panose="020B0604020202020204" pitchFamily="34" charset="0"/>
              </a:rPr>
              <a:t>Identify the basic concepts of material handling and common safety precautions.</a:t>
            </a:r>
          </a:p>
          <a:p>
            <a:pPr marL="914400" lvl="1" indent="-457200" defTabSz="914377">
              <a:spcBef>
                <a:spcPts val="1000"/>
              </a:spcBef>
              <a:buFont typeface="+mj-lt"/>
              <a:buAutoNum type="alphaLcPeriod"/>
              <a:defRPr/>
            </a:pPr>
            <a:r>
              <a:rPr lang="en-US" sz="2000" dirty="0">
                <a:latin typeface="Arial" panose="020B0604020202020204" pitchFamily="34" charset="0"/>
                <a:cs typeface="Arial" panose="020B0604020202020204" pitchFamily="34" charset="0"/>
              </a:rPr>
              <a:t>Describe the basic concepts of material handling and manual lifting.</a:t>
            </a:r>
          </a:p>
          <a:p>
            <a:pPr marL="914400" lvl="1" indent="-457200" defTabSz="914377">
              <a:spcBef>
                <a:spcPts val="1000"/>
              </a:spcBef>
              <a:buFont typeface="+mj-lt"/>
              <a:buAutoNum type="alphaLcPeriod"/>
              <a:defRPr/>
            </a:pPr>
            <a:r>
              <a:rPr lang="en-US" sz="2000" dirty="0">
                <a:latin typeface="Arial" panose="020B0604020202020204" pitchFamily="34" charset="0"/>
                <a:cs typeface="Arial" panose="020B0604020202020204" pitchFamily="34" charset="0"/>
              </a:rPr>
              <a:t>Identify common material handling safety precautions.</a:t>
            </a:r>
          </a:p>
          <a:p>
            <a:pPr marL="914400" lvl="1" indent="-457200" defTabSz="914377">
              <a:spcBef>
                <a:spcPts val="1000"/>
              </a:spcBef>
              <a:buFont typeface="+mj-lt"/>
              <a:buAutoNum type="alphaLcPeriod"/>
              <a:defRPr/>
            </a:pPr>
            <a:r>
              <a:rPr lang="en-US" sz="2000" dirty="0">
                <a:latin typeface="Arial" panose="020B0604020202020204" pitchFamily="34" charset="0"/>
                <a:cs typeface="Arial" panose="020B0604020202020204" pitchFamily="34" charset="0"/>
              </a:rPr>
              <a:t>Identify and describe how to tie knots commonly used in material handling.</a:t>
            </a:r>
            <a:endParaRPr lang="en-US" sz="2000" dirty="0">
              <a:solidFill>
                <a:prstClr val="black"/>
              </a:solidFill>
              <a:highlight>
                <a:srgbClr val="FFFF00"/>
              </a:highligh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BA85505-2805-AA46-9C29-D511295B824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0" name="Footer Placeholder 3">
            <a:extLst>
              <a:ext uri="{FF2B5EF4-FFF2-40B4-BE49-F238E27FC236}">
                <a16:creationId xmlns:a16="http://schemas.microsoft.com/office/drawing/2014/main" id="{267941E4-8130-0240-BC46-D1FFC32643E2}"/>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791132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EA14B12-AC48-7D4C-9FED-992EB0F067DE}"/>
              </a:ext>
            </a:extLst>
          </p:cNvPr>
          <p:cNvSpPr txBox="1">
            <a:spLocks noGrp="1"/>
          </p:cNvSpPr>
          <p:nvPr>
            <p:ph type="title" idx="4294967295"/>
          </p:nvPr>
        </p:nvSpPr>
        <p:spPr>
          <a:xfrm>
            <a:off x="499581" y="189975"/>
            <a:ext cx="78867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mj-ea"/>
                <a:cs typeface="Arial" panose="020B0604020202020204" pitchFamily="34" charset="0"/>
              </a:rPr>
              <a:t>Performance Tasks</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1" name="Title 1">
            <a:extLst>
              <a:ext uri="{FF2B5EF4-FFF2-40B4-BE49-F238E27FC236}">
                <a16:creationId xmlns:a16="http://schemas.microsoft.com/office/drawing/2014/main" id="{52F26A1A-3C7D-CC4D-8B30-58BFD3C5EAC8}"/>
              </a:ext>
            </a:extLst>
          </p:cNvPr>
          <p:cNvSpPr txBox="1">
            <a:spLocks/>
          </p:cNvSpPr>
          <p:nvPr/>
        </p:nvSpPr>
        <p:spPr>
          <a:xfrm>
            <a:off x="499581" y="1111752"/>
            <a:ext cx="8144838" cy="998305"/>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b="1" dirty="0">
                <a:latin typeface="Arial" panose="020B0604020202020204" pitchFamily="34" charset="0"/>
                <a:cs typeface="Arial" panose="020B0604020202020204" pitchFamily="34" charset="0"/>
              </a:rPr>
              <a:t>Under supervision, you should be able to do the following:</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866B63C0-889B-F44D-A89F-68E6ABE0EE96}"/>
              </a:ext>
            </a:extLst>
          </p:cNvPr>
          <p:cNvSpPr txBox="1">
            <a:spLocks/>
          </p:cNvSpPr>
          <p:nvPr/>
        </p:nvSpPr>
        <p:spPr>
          <a:xfrm>
            <a:off x="499581" y="2110057"/>
            <a:ext cx="8144838" cy="4858296"/>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l" defTabSz="914377">
              <a:spcBef>
                <a:spcPts val="1000"/>
              </a:spcBef>
              <a:buFont typeface="+mj-lt"/>
              <a:buAutoNum type="arabicPeriod"/>
              <a:defRPr/>
            </a:pPr>
            <a:r>
              <a:rPr lang="en-US" sz="2200" dirty="0">
                <a:latin typeface="Arial" panose="020B0604020202020204" pitchFamily="34" charset="0"/>
                <a:cs typeface="Arial" panose="020B0604020202020204" pitchFamily="34" charset="0"/>
              </a:rPr>
              <a:t>Demonstrate safe manual lifting techniques.</a:t>
            </a:r>
          </a:p>
          <a:p>
            <a:pPr marL="457200" indent="-457200" algn="l" defTabSz="914377">
              <a:spcBef>
                <a:spcPts val="1000"/>
              </a:spcBef>
              <a:buFont typeface="+mj-lt"/>
              <a:buAutoNum type="arabicPeriod"/>
              <a:defRPr/>
            </a:pPr>
            <a:r>
              <a:rPr lang="en-US" sz="2200" dirty="0">
                <a:latin typeface="Arial" panose="020B0604020202020204" pitchFamily="34" charset="0"/>
                <a:cs typeface="Arial" panose="020B0604020202020204" pitchFamily="34" charset="0"/>
              </a:rPr>
              <a:t>Demonstrate how to tie two of the following common knots:</a:t>
            </a:r>
          </a:p>
          <a:p>
            <a:pPr marL="914400" lvl="1" indent="-457200" defTabSz="914377">
              <a:spcBef>
                <a:spcPts val="1000"/>
              </a:spcBef>
              <a:buFont typeface="Arial" panose="020B0604020202020204" pitchFamily="34" charset="0"/>
              <a:buChar char="•"/>
              <a:defRPr/>
            </a:pPr>
            <a:r>
              <a:rPr lang="en-US" sz="2200" dirty="0">
                <a:latin typeface="Arial" panose="020B0604020202020204" pitchFamily="34" charset="0"/>
                <a:cs typeface="Arial" panose="020B0604020202020204" pitchFamily="34" charset="0"/>
              </a:rPr>
              <a:t>Square</a:t>
            </a:r>
          </a:p>
          <a:p>
            <a:pPr marL="914400" lvl="1" indent="-457200" defTabSz="914377">
              <a:spcBef>
                <a:spcPts val="1000"/>
              </a:spcBef>
              <a:buFont typeface="Arial" panose="020B0604020202020204" pitchFamily="34" charset="0"/>
              <a:buChar char="•"/>
              <a:defRPr/>
            </a:pPr>
            <a:r>
              <a:rPr lang="en-US" sz="2200" dirty="0">
                <a:latin typeface="Arial" panose="020B0604020202020204" pitchFamily="34" charset="0"/>
                <a:cs typeface="Arial" panose="020B0604020202020204" pitchFamily="34" charset="0"/>
              </a:rPr>
              <a:t>Bowline</a:t>
            </a:r>
          </a:p>
          <a:p>
            <a:pPr marL="914400" lvl="1" indent="-457200" defTabSz="914377">
              <a:spcBef>
                <a:spcPts val="1000"/>
              </a:spcBef>
              <a:buFont typeface="Arial" panose="020B0604020202020204" pitchFamily="34" charset="0"/>
              <a:buChar char="•"/>
              <a:defRPr/>
            </a:pPr>
            <a:r>
              <a:rPr lang="en-US" sz="2200" dirty="0">
                <a:latin typeface="Arial" panose="020B0604020202020204" pitchFamily="34" charset="0"/>
                <a:cs typeface="Arial" panose="020B0604020202020204" pitchFamily="34" charset="0"/>
              </a:rPr>
              <a:t>Half hitch</a:t>
            </a:r>
          </a:p>
          <a:p>
            <a:pPr marL="914400" lvl="1" indent="-457200" defTabSz="914377">
              <a:spcBef>
                <a:spcPts val="1000"/>
              </a:spcBef>
              <a:buFont typeface="Arial" panose="020B0604020202020204" pitchFamily="34" charset="0"/>
              <a:buChar char="•"/>
              <a:defRPr/>
            </a:pPr>
            <a:r>
              <a:rPr lang="en-US" sz="2200" dirty="0">
                <a:latin typeface="Arial" panose="020B0604020202020204" pitchFamily="34" charset="0"/>
                <a:cs typeface="Arial" panose="020B0604020202020204" pitchFamily="34" charset="0"/>
              </a:rPr>
              <a:t>Clove hitch</a:t>
            </a:r>
          </a:p>
          <a:p>
            <a:pPr marL="914400" lvl="1" indent="-457200" defTabSz="914377">
              <a:spcBef>
                <a:spcPts val="1000"/>
              </a:spcBef>
              <a:buFont typeface="Arial" panose="020B0604020202020204" pitchFamily="34" charset="0"/>
              <a:buChar char="•"/>
              <a:defRPr/>
            </a:pPr>
            <a:r>
              <a:rPr lang="en-US" sz="100" dirty="0">
                <a:latin typeface="Arial" panose="020B0604020202020204" pitchFamily="34" charset="0"/>
                <a:cs typeface="Arial" panose="020B0604020202020204" pitchFamily="34" charset="0"/>
              </a:rPr>
              <a:t>k</a:t>
            </a:r>
          </a:p>
          <a:p>
            <a:pPr marL="914400" lvl="1" indent="-457200" defTabSz="914377">
              <a:spcBef>
                <a:spcPts val="1000"/>
              </a:spcBef>
              <a:buFont typeface="+mj-lt"/>
              <a:buAutoNum type="arabicPeriod"/>
              <a:defRPr/>
            </a:pPr>
            <a:r>
              <a:rPr lang="en-US" sz="100" dirty="0">
                <a:latin typeface="Arial" panose="020B0604020202020204" pitchFamily="34" charset="0"/>
                <a:cs typeface="Arial" panose="020B0604020202020204" pitchFamily="34" charset="0"/>
              </a:rPr>
              <a:t>dx</a:t>
            </a:r>
          </a:p>
        </p:txBody>
      </p:sp>
      <p:pic>
        <p:nvPicPr>
          <p:cNvPr id="7" name="Picture 6">
            <a:extLst>
              <a:ext uri="{FF2B5EF4-FFF2-40B4-BE49-F238E27FC236}">
                <a16:creationId xmlns:a16="http://schemas.microsoft.com/office/drawing/2014/main" id="{6230F8AA-6E6E-8A47-8CD3-987DD0D2090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0" name="Footer Placeholder 3">
            <a:extLst>
              <a:ext uri="{FF2B5EF4-FFF2-40B4-BE49-F238E27FC236}">
                <a16:creationId xmlns:a16="http://schemas.microsoft.com/office/drawing/2014/main" id="{BC97D270-A696-5448-AD4B-9F1A3D71E7E1}"/>
              </a:ext>
            </a:extLst>
          </p:cNvPr>
          <p:cNvSpPr txBox="1">
            <a:spLocks/>
          </p:cNvSpPr>
          <p:nvPr/>
        </p:nvSpPr>
        <p:spPr>
          <a:xfrm>
            <a:off x="3028950" y="6356351"/>
            <a:ext cx="30861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976928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939BEA-E66A-D541-9B1A-7A86A682213A}"/>
              </a:ext>
            </a:extLst>
          </p:cNvPr>
          <p:cNvSpPr>
            <a:spLocks noGrp="1"/>
          </p:cNvSpPr>
          <p:nvPr>
            <p:ph type="title"/>
          </p:nvPr>
        </p:nvSpPr>
        <p:spPr>
          <a:xfrm>
            <a:off x="499581" y="365126"/>
            <a:ext cx="7886700" cy="746626"/>
          </a:xfrm>
        </p:spPr>
        <p:txBody>
          <a:bodyPr>
            <a:normAutofit/>
          </a:bodyPr>
          <a:lstStyle/>
          <a:p>
            <a:r>
              <a:rPr lang="en-US" sz="2800" b="1" dirty="0">
                <a:solidFill>
                  <a:schemeClr val="tx1">
                    <a:lumMod val="50000"/>
                    <a:lumOff val="50000"/>
                  </a:schemeClr>
                </a:solidFill>
                <a:latin typeface="Arial" panose="020B0604020202020204" pitchFamily="34" charset="0"/>
                <a:cs typeface="Arial" panose="020B0604020202020204" pitchFamily="34" charset="0"/>
              </a:rPr>
              <a:t>Trade Terms (1 of 2)</a:t>
            </a:r>
            <a:endParaRPr lang="en-US" sz="2800" dirty="0"/>
          </a:p>
        </p:txBody>
      </p:sp>
      <p:sp>
        <p:nvSpPr>
          <p:cNvPr id="11" name="Title 1">
            <a:extLst>
              <a:ext uri="{FF2B5EF4-FFF2-40B4-BE49-F238E27FC236}">
                <a16:creationId xmlns:a16="http://schemas.microsoft.com/office/drawing/2014/main" id="{2E20E8A5-E76F-2540-8BEF-BEFF0BDDEBD1}"/>
              </a:ext>
            </a:extLst>
          </p:cNvPr>
          <p:cNvSpPr txBox="1">
            <a:spLocks/>
          </p:cNvSpPr>
          <p:nvPr/>
        </p:nvSpPr>
        <p:spPr>
          <a:xfrm>
            <a:off x="499581" y="1386348"/>
            <a:ext cx="8144838" cy="4285582"/>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Square knot: </a:t>
            </a:r>
            <a:r>
              <a:rPr lang="en-US" sz="2400" dirty="0">
                <a:latin typeface="Arial" panose="020B0604020202020204" pitchFamily="34" charset="0"/>
                <a:cs typeface="Arial" panose="020B0604020202020204" pitchFamily="34" charset="0"/>
              </a:rPr>
              <a:t>A knot made of two reverse half-knots and typically used to join the ends of two ropes of similar diameters; also called a reef knot.</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Bowline: </a:t>
            </a:r>
            <a:r>
              <a:rPr lang="en-US" sz="2400" dirty="0">
                <a:latin typeface="Arial" panose="020B0604020202020204" pitchFamily="34" charset="0"/>
                <a:cs typeface="Arial" panose="020B0604020202020204" pitchFamily="34" charset="0"/>
              </a:rPr>
              <a:t>A knot used to form a loop that neither slips nor jams; sometimes referred to as a rescue knot or the king of knots.</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Half hitch: </a:t>
            </a:r>
            <a:r>
              <a:rPr lang="en-US" sz="2400" dirty="0">
                <a:latin typeface="Arial" panose="020B0604020202020204" pitchFamily="34" charset="0"/>
                <a:cs typeface="Arial" panose="020B0604020202020204" pitchFamily="34" charset="0"/>
              </a:rPr>
              <a:t>A knot tied by passing the working end of a rope around an object, across the standing part of the rope, and then through the resulting loop; often used as an element in forming other knots or added to make other knots more secure.</a:t>
            </a:r>
          </a:p>
        </p:txBody>
      </p:sp>
      <p:pic>
        <p:nvPicPr>
          <p:cNvPr id="7" name="Picture 6">
            <a:extLst>
              <a:ext uri="{FF2B5EF4-FFF2-40B4-BE49-F238E27FC236}">
                <a16:creationId xmlns:a16="http://schemas.microsoft.com/office/drawing/2014/main" id="{7EF8A4D3-F67D-1746-92C7-2048ECA2128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9247"/>
            <a:ext cx="9144000" cy="647700"/>
          </a:xfrm>
          <a:prstGeom prst="rect">
            <a:avLst/>
          </a:prstGeom>
        </p:spPr>
      </p:pic>
      <p:sp>
        <p:nvSpPr>
          <p:cNvPr id="12" name="Footer Placeholder 3">
            <a:extLst>
              <a:ext uri="{FF2B5EF4-FFF2-40B4-BE49-F238E27FC236}">
                <a16:creationId xmlns:a16="http://schemas.microsoft.com/office/drawing/2014/main" id="{02F403AF-8359-BC4B-B989-E31C9482BB69}"/>
              </a:ext>
            </a:extLst>
          </p:cNvPr>
          <p:cNvSpPr txBox="1">
            <a:spLocks/>
          </p:cNvSpPr>
          <p:nvPr/>
        </p:nvSpPr>
        <p:spPr>
          <a:xfrm>
            <a:off x="3028950" y="6365298"/>
            <a:ext cx="30861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4024968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939BEA-E66A-D541-9B1A-7A86A682213A}"/>
              </a:ext>
            </a:extLst>
          </p:cNvPr>
          <p:cNvSpPr>
            <a:spLocks noGrp="1"/>
          </p:cNvSpPr>
          <p:nvPr>
            <p:ph type="title"/>
          </p:nvPr>
        </p:nvSpPr>
        <p:spPr>
          <a:xfrm>
            <a:off x="499581" y="365126"/>
            <a:ext cx="7886700" cy="746626"/>
          </a:xfrm>
        </p:spPr>
        <p:txBody>
          <a:bodyPr>
            <a:normAutofit/>
          </a:bodyPr>
          <a:lstStyle/>
          <a:p>
            <a:r>
              <a:rPr lang="en-US" sz="2800" b="1" dirty="0">
                <a:solidFill>
                  <a:schemeClr val="tx1">
                    <a:lumMod val="50000"/>
                    <a:lumOff val="50000"/>
                  </a:schemeClr>
                </a:solidFill>
                <a:latin typeface="Arial" panose="020B0604020202020204" pitchFamily="34" charset="0"/>
                <a:cs typeface="Arial" panose="020B0604020202020204" pitchFamily="34" charset="0"/>
              </a:rPr>
              <a:t>Trade Terms (2 of 2)</a:t>
            </a:r>
            <a:endParaRPr lang="en-US" sz="2800" dirty="0"/>
          </a:p>
        </p:txBody>
      </p:sp>
      <p:sp>
        <p:nvSpPr>
          <p:cNvPr id="11" name="Title 1">
            <a:extLst>
              <a:ext uri="{FF2B5EF4-FFF2-40B4-BE49-F238E27FC236}">
                <a16:creationId xmlns:a16="http://schemas.microsoft.com/office/drawing/2014/main" id="{2E20E8A5-E76F-2540-8BEF-BEFF0BDDEBD1}"/>
              </a:ext>
            </a:extLst>
          </p:cNvPr>
          <p:cNvSpPr txBox="1">
            <a:spLocks/>
          </p:cNvSpPr>
          <p:nvPr/>
        </p:nvSpPr>
        <p:spPr>
          <a:xfrm>
            <a:off x="499581" y="1386348"/>
            <a:ext cx="8144838" cy="4285582"/>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Clove hitch: </a:t>
            </a:r>
            <a:r>
              <a:rPr lang="en-US" sz="2400" dirty="0">
                <a:latin typeface="Arial" panose="020B0604020202020204" pitchFamily="34" charset="0"/>
                <a:cs typeface="Arial" panose="020B0604020202020204" pitchFamily="34" charset="0"/>
              </a:rPr>
              <a:t>A knot that consists of two half hitches made in opposite directions; used to temporarily secure a rope to an object.</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Standing end: </a:t>
            </a:r>
            <a:r>
              <a:rPr lang="en-US" sz="2400" dirty="0">
                <a:latin typeface="Arial" panose="020B0604020202020204" pitchFamily="34" charset="0"/>
                <a:cs typeface="Arial" panose="020B0604020202020204" pitchFamily="34" charset="0"/>
              </a:rPr>
              <a:t>The end of a rope that is not being knotted.</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Working end: </a:t>
            </a:r>
            <a:r>
              <a:rPr lang="en-US" sz="2400" dirty="0">
                <a:latin typeface="Arial" panose="020B0604020202020204" pitchFamily="34" charset="0"/>
                <a:cs typeface="Arial" panose="020B0604020202020204" pitchFamily="34" charset="0"/>
              </a:rPr>
              <a:t>The end of a rope that is being used to tie a knot.</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Standing part: </a:t>
            </a:r>
            <a:r>
              <a:rPr lang="en-US" sz="2400" dirty="0">
                <a:latin typeface="Arial" panose="020B0604020202020204" pitchFamily="34" charset="0"/>
                <a:cs typeface="Arial" panose="020B0604020202020204" pitchFamily="34" charset="0"/>
              </a:rPr>
              <a:t>The portion of a rope that is between the standing end and the working end.</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Capsize: </a:t>
            </a:r>
            <a:r>
              <a:rPr lang="en-US" sz="2400" dirty="0">
                <a:latin typeface="Arial" panose="020B0604020202020204" pitchFamily="34" charset="0"/>
                <a:cs typeface="Arial" panose="020B0604020202020204" pitchFamily="34" charset="0"/>
              </a:rPr>
              <a:t>To change the form and rearrange the parts of a knot, usually by pulling on specific ends of the knot.</a:t>
            </a:r>
          </a:p>
        </p:txBody>
      </p:sp>
      <p:pic>
        <p:nvPicPr>
          <p:cNvPr id="7" name="Picture 6">
            <a:extLst>
              <a:ext uri="{FF2B5EF4-FFF2-40B4-BE49-F238E27FC236}">
                <a16:creationId xmlns:a16="http://schemas.microsoft.com/office/drawing/2014/main" id="{7EF8A4D3-F67D-1746-92C7-2048ECA2128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9247"/>
            <a:ext cx="9144000" cy="647700"/>
          </a:xfrm>
          <a:prstGeom prst="rect">
            <a:avLst/>
          </a:prstGeom>
        </p:spPr>
      </p:pic>
      <p:sp>
        <p:nvSpPr>
          <p:cNvPr id="12" name="Footer Placeholder 3">
            <a:extLst>
              <a:ext uri="{FF2B5EF4-FFF2-40B4-BE49-F238E27FC236}">
                <a16:creationId xmlns:a16="http://schemas.microsoft.com/office/drawing/2014/main" id="{02F403AF-8359-BC4B-B989-E31C9482BB69}"/>
              </a:ext>
            </a:extLst>
          </p:cNvPr>
          <p:cNvSpPr txBox="1">
            <a:spLocks/>
          </p:cNvSpPr>
          <p:nvPr/>
        </p:nvSpPr>
        <p:spPr>
          <a:xfrm>
            <a:off x="3028950" y="6365298"/>
            <a:ext cx="30861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037173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defTabSz="457200">
              <a:lnSpc>
                <a:spcPct val="100000"/>
              </a:lnSpc>
              <a:spcBef>
                <a:spcPts val="0"/>
              </a:spcBef>
              <a:defRPr/>
            </a:pPr>
            <a:r>
              <a:rPr kumimoji="0" lang="en-US" sz="28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1.1.0 – Material Handling Basics</a:t>
            </a:r>
            <a:endParaRPr lang="en-US" sz="2800" dirty="0"/>
          </a:p>
        </p:txBody>
      </p:sp>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10" name="Content Placeholder 2">
            <a:extLst>
              <a:ext uri="{FF2B5EF4-FFF2-40B4-BE49-F238E27FC236}">
                <a16:creationId xmlns:a16="http://schemas.microsoft.com/office/drawing/2014/main" id="{6EA680D2-1546-0446-A339-BD83967C2B63}"/>
              </a:ext>
            </a:extLst>
          </p:cNvPr>
          <p:cNvSpPr txBox="1">
            <a:spLocks/>
          </p:cNvSpPr>
          <p:nvPr/>
        </p:nvSpPr>
        <p:spPr>
          <a:xfrm>
            <a:off x="628650" y="1235677"/>
            <a:ext cx="7886700" cy="488165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latin typeface="Arial" panose="020B0604020202020204" pitchFamily="34" charset="0"/>
                <a:cs typeface="Arial" panose="020B0604020202020204" pitchFamily="34" charset="0"/>
              </a:rPr>
              <a:t>To prevent injuries when handling materials:</a:t>
            </a: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Pre-plan the task.</a:t>
            </a:r>
          </a:p>
          <a:p>
            <a:r>
              <a:rPr lang="en-US" sz="2400" dirty="0">
                <a:latin typeface="Arial" panose="020B0604020202020204" pitchFamily="34" charset="0"/>
                <a:cs typeface="Arial" panose="020B0604020202020204" pitchFamily="34" charset="0"/>
              </a:rPr>
              <a:t>Wear appropriate PPE.</a:t>
            </a:r>
          </a:p>
          <a:p>
            <a:r>
              <a:rPr lang="en-US" sz="2400" dirty="0">
                <a:latin typeface="Arial" panose="020B0604020202020204" pitchFamily="34" charset="0"/>
                <a:cs typeface="Arial" panose="020B0604020202020204" pitchFamily="34" charset="0"/>
              </a:rPr>
              <a:t>Follow proper lifting procedures.</a:t>
            </a:r>
          </a:p>
          <a:p>
            <a:r>
              <a:rPr lang="en-US" sz="2400" dirty="0">
                <a:latin typeface="Arial" panose="020B0604020202020204" pitchFamily="34" charset="0"/>
                <a:cs typeface="Arial" panose="020B0604020202020204" pitchFamily="34" charset="0"/>
              </a:rPr>
              <a:t>Be aware of hazards posed by heights and suspended loads.</a:t>
            </a: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9951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1.1.1–1.1.2 – Pre-Task Planning and Personal Protective Equipment</a:t>
            </a:r>
          </a:p>
        </p:txBody>
      </p:sp>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8" name="Content Placeholder 2">
            <a:extLst>
              <a:ext uri="{FF2B5EF4-FFF2-40B4-BE49-F238E27FC236}">
                <a16:creationId xmlns:a16="http://schemas.microsoft.com/office/drawing/2014/main" id="{79AC0964-AE44-1B42-AE4C-651033FCD261}"/>
              </a:ext>
            </a:extLst>
          </p:cNvPr>
          <p:cNvSpPr txBox="1">
            <a:spLocks/>
          </p:cNvSpPr>
          <p:nvPr/>
        </p:nvSpPr>
        <p:spPr>
          <a:xfrm>
            <a:off x="628650" y="1538187"/>
            <a:ext cx="7886700" cy="48816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Arial" panose="020B0604020202020204" pitchFamily="34" charset="0"/>
                <a:cs typeface="Arial" panose="020B0604020202020204" pitchFamily="34" charset="0"/>
              </a:rPr>
              <a:t>Basic Guidelines</a:t>
            </a: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Assess the situation before attempting a lift. </a:t>
            </a:r>
          </a:p>
          <a:p>
            <a:r>
              <a:rPr lang="en-US" sz="2400" dirty="0">
                <a:latin typeface="Arial" panose="020B0604020202020204" pitchFamily="34" charset="0"/>
                <a:cs typeface="Arial" panose="020B0604020202020204" pitchFamily="34" charset="0"/>
              </a:rPr>
              <a:t>Wear the proper clothing. </a:t>
            </a:r>
          </a:p>
          <a:p>
            <a:r>
              <a:rPr lang="en-US" sz="2400" dirty="0">
                <a:latin typeface="Arial" panose="020B0604020202020204" pitchFamily="34" charset="0"/>
                <a:cs typeface="Arial" panose="020B0604020202020204" pitchFamily="34" charset="0"/>
              </a:rPr>
              <a:t>Use the appropriate PPE. </a:t>
            </a:r>
          </a:p>
          <a:p>
            <a:r>
              <a:rPr lang="en-US" sz="2400" dirty="0">
                <a:latin typeface="Arial" panose="020B0604020202020204" pitchFamily="34" charset="0"/>
                <a:cs typeface="Arial" panose="020B0604020202020204" pitchFamily="34" charset="0"/>
              </a:rPr>
              <a:t>Follow established policies.</a:t>
            </a: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3200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ix-step illustration for the proper lifting technique.&#10;">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8192216"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1.1.3 – Proper Lifting and Lowering Procedures (1 of 2)</a:t>
            </a:r>
          </a:p>
        </p:txBody>
      </p:sp>
      <p:sp>
        <p:nvSpPr>
          <p:cNvPr id="7" name="Rectangle 6" descr="Six-step illustration for the proper lifting technique.&#10;">
            <a:extLst>
              <a:ext uri="{FF2B5EF4-FFF2-40B4-BE49-F238E27FC236}">
                <a16:creationId xmlns:a16="http://schemas.microsoft.com/office/drawing/2014/main" id="{A84CF501-9891-F145-8184-D4F8E6C89EC0}"/>
              </a:ext>
            </a:extLst>
          </p:cNvPr>
          <p:cNvSpPr/>
          <p:nvPr/>
        </p:nvSpPr>
        <p:spPr>
          <a:xfrm>
            <a:off x="2838877" y="1222502"/>
            <a:ext cx="3542573" cy="461665"/>
          </a:xfrm>
          <a:prstGeom prst="rect">
            <a:avLst/>
          </a:prstGeom>
        </p:spPr>
        <p:txBody>
          <a:bodyPr wrap="none">
            <a:spAutoFit/>
          </a:bodyPr>
          <a:lstStyle/>
          <a:p>
            <a:r>
              <a:rPr lang="en-US" sz="2400" b="1" dirty="0">
                <a:latin typeface="Arial" panose="020B0604020202020204" pitchFamily="34" charset="0"/>
                <a:cs typeface="Arial" panose="020B0604020202020204" pitchFamily="34" charset="0"/>
              </a:rPr>
              <a:t>Safe Lifting Technique </a:t>
            </a:r>
          </a:p>
        </p:txBody>
      </p:sp>
      <p:pic>
        <p:nvPicPr>
          <p:cNvPr id="4" name="Picture 3" descr="Six-step illustration for the proper lifting technique.&#10;">
            <a:extLst>
              <a:ext uri="{FF2B5EF4-FFF2-40B4-BE49-F238E27FC236}">
                <a16:creationId xmlns:a16="http://schemas.microsoft.com/office/drawing/2014/main" id="{4712F43B-139B-44C9-864F-9EBC270A3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4263" y="1707289"/>
            <a:ext cx="4441552" cy="4429985"/>
          </a:xfrm>
          <a:prstGeom prst="rect">
            <a:avLst/>
          </a:prstGeom>
        </p:spPr>
      </p:pic>
      <p:pic>
        <p:nvPicPr>
          <p:cNvPr id="12" name="Picture 11" descr="Six-step illustration for the proper lifting technique.&#10;">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descr="Six-step illustration for the proper lifting technique.&#10;">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248425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49" y="569352"/>
            <a:ext cx="8453261"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1.1.3 – Proper Lifting and Lowering Procedures (2 of 2)</a:t>
            </a:r>
          </a:p>
        </p:txBody>
      </p:sp>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8" name="Rectangle 7">
            <a:extLst>
              <a:ext uri="{FF2B5EF4-FFF2-40B4-BE49-F238E27FC236}">
                <a16:creationId xmlns:a16="http://schemas.microsoft.com/office/drawing/2014/main" id="{E2F4FFE5-E755-CA43-961A-CAD782FB94AA}"/>
              </a:ext>
            </a:extLst>
          </p:cNvPr>
          <p:cNvSpPr/>
          <p:nvPr/>
        </p:nvSpPr>
        <p:spPr>
          <a:xfrm>
            <a:off x="276550" y="1316779"/>
            <a:ext cx="8359450" cy="2410916"/>
          </a:xfrm>
          <a:prstGeom prst="rect">
            <a:avLst/>
          </a:prstGeom>
        </p:spPr>
        <p:txBody>
          <a:bodyPr wrap="square">
            <a:spAutoFit/>
          </a:bodyPr>
          <a:lstStyle/>
          <a:p>
            <a:pPr algn="ctr">
              <a:spcBef>
                <a:spcPts val="500"/>
              </a:spcBef>
            </a:pPr>
            <a:r>
              <a:rPr lang="en-US" sz="2400" b="1" dirty="0">
                <a:latin typeface="Arial" panose="020B0604020202020204" pitchFamily="34" charset="0"/>
                <a:cs typeface="Arial" panose="020B0604020202020204" pitchFamily="34" charset="0"/>
              </a:rPr>
              <a:t>Guidelines for Lowering a Load</a:t>
            </a:r>
          </a:p>
          <a:p>
            <a:pPr algn="ctr">
              <a:spcBef>
                <a:spcPts val="500"/>
              </a:spcBef>
            </a:pPr>
            <a:endParaRPr lang="en-US" sz="1400" dirty="0">
              <a:latin typeface="Arial" panose="020B0604020202020204" pitchFamily="34" charset="0"/>
              <a:cs typeface="Arial" panose="020B0604020202020204" pitchFamily="34" charset="0"/>
            </a:endParaRPr>
          </a:p>
          <a:p>
            <a:pPr marL="284163" lvl="0" indent="-284163">
              <a:spcBef>
                <a:spcPts val="500"/>
              </a:spcBef>
              <a:buFont typeface="Arial"/>
              <a:buChar char="•"/>
            </a:pPr>
            <a:r>
              <a:rPr lang="en-US" sz="2400" dirty="0">
                <a:latin typeface="Arial" panose="020B0604020202020204" pitchFamily="34" charset="0"/>
                <a:cs typeface="Arial" panose="020B0604020202020204" pitchFamily="34" charset="0"/>
              </a:rPr>
              <a:t>Size up the load first. </a:t>
            </a:r>
          </a:p>
          <a:p>
            <a:pPr marL="284163" lvl="0" indent="-284163">
              <a:spcBef>
                <a:spcPts val="500"/>
              </a:spcBef>
              <a:buFont typeface="Arial"/>
              <a:buChar char="•"/>
            </a:pPr>
            <a:r>
              <a:rPr lang="en-US" sz="2400" dirty="0">
                <a:latin typeface="Arial" panose="020B0604020202020204" pitchFamily="34" charset="0"/>
                <a:cs typeface="Arial" panose="020B0604020202020204" pitchFamily="34" charset="0"/>
              </a:rPr>
              <a:t>Lower the load in the same way it would be lifted.</a:t>
            </a:r>
          </a:p>
          <a:p>
            <a:pPr marL="284163" lvl="0" indent="-284163">
              <a:spcBef>
                <a:spcPts val="500"/>
              </a:spcBef>
              <a:buFont typeface="Arial"/>
              <a:buChar char="•"/>
            </a:pPr>
            <a:r>
              <a:rPr lang="en-US" sz="2400" dirty="0">
                <a:latin typeface="Arial" panose="020B0604020202020204" pitchFamily="34" charset="0"/>
                <a:cs typeface="Arial" panose="020B0604020202020204" pitchFamily="34" charset="0"/>
              </a:rPr>
              <a:t>Treat the area that the load is being lowered into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as a fall zone.</a:t>
            </a:r>
          </a:p>
        </p:txBody>
      </p:sp>
    </p:spTree>
    <p:extLst>
      <p:ext uri="{BB962C8B-B14F-4D97-AF65-F5344CB8AC3E}">
        <p14:creationId xmlns:p14="http://schemas.microsoft.com/office/powerpoint/2010/main" val="3159067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1.2.1 – Stacking and Storing Materials (1 of 3)</a:t>
            </a:r>
          </a:p>
        </p:txBody>
      </p:sp>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6" name="Content Placeholder 3">
            <a:extLst>
              <a:ext uri="{FF2B5EF4-FFF2-40B4-BE49-F238E27FC236}">
                <a16:creationId xmlns:a16="http://schemas.microsoft.com/office/drawing/2014/main" id="{FF50140F-0C0B-2F4B-B78A-BB9D2EBCBECB}"/>
              </a:ext>
            </a:extLst>
          </p:cNvPr>
          <p:cNvSpPr txBox="1">
            <a:spLocks/>
          </p:cNvSpPr>
          <p:nvPr/>
        </p:nvSpPr>
        <p:spPr>
          <a:xfrm>
            <a:off x="628650" y="1123951"/>
            <a:ext cx="8371992" cy="5232400"/>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latin typeface="Arial" panose="020B0604020202020204" pitchFamily="34" charset="0"/>
                <a:cs typeface="Arial" panose="020B0604020202020204" pitchFamily="34" charset="0"/>
              </a:rPr>
              <a:t>Follow safety guidelines for stacking and storing items such as:</a:t>
            </a:r>
            <a:endParaRPr lang="en-US" sz="24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Cartons</a:t>
            </a:r>
          </a:p>
          <a:p>
            <a:r>
              <a:rPr lang="en-US" sz="2000" dirty="0">
                <a:latin typeface="Arial" panose="020B0604020202020204" pitchFamily="34" charset="0"/>
                <a:cs typeface="Arial" panose="020B0604020202020204" pitchFamily="34" charset="0"/>
              </a:rPr>
              <a:t>Lumber</a:t>
            </a:r>
          </a:p>
          <a:p>
            <a:r>
              <a:rPr lang="en-US" sz="2000" dirty="0">
                <a:latin typeface="Arial" panose="020B0604020202020204" pitchFamily="34" charset="0"/>
                <a:cs typeface="Arial" panose="020B0604020202020204" pitchFamily="34" charset="0"/>
              </a:rPr>
              <a:t>Pipes</a:t>
            </a:r>
          </a:p>
          <a:p>
            <a:r>
              <a:rPr lang="en-US" sz="2000" dirty="0">
                <a:latin typeface="Arial" panose="020B0604020202020204" pitchFamily="34" charset="0"/>
                <a:cs typeface="Arial" panose="020B0604020202020204" pitchFamily="34" charset="0"/>
              </a:rPr>
              <a:t>Items that should be chocked</a:t>
            </a:r>
          </a:p>
          <a:p>
            <a:r>
              <a:rPr lang="en-US" sz="2000" dirty="0">
                <a:latin typeface="Arial" panose="020B0604020202020204" pitchFamily="34" charset="0"/>
                <a:cs typeface="Arial" panose="020B0604020202020204" pitchFamily="34" charset="0"/>
              </a:rPr>
              <a:t>Items that should be tied down or banded </a:t>
            </a:r>
          </a:p>
          <a:p>
            <a:r>
              <a:rPr lang="en-US" sz="2000" dirty="0">
                <a:latin typeface="Arial" panose="020B0604020202020204" pitchFamily="34" charset="0"/>
                <a:cs typeface="Arial" panose="020B0604020202020204" pitchFamily="34" charset="0"/>
              </a:rPr>
              <a:t>Bags</a:t>
            </a:r>
          </a:p>
          <a:p>
            <a:r>
              <a:rPr lang="en-US" sz="2000" dirty="0">
                <a:latin typeface="Arial" panose="020B0604020202020204" pitchFamily="34" charset="0"/>
                <a:cs typeface="Arial" panose="020B0604020202020204" pitchFamily="34" charset="0"/>
              </a:rPr>
              <a:t>Bricks</a:t>
            </a:r>
          </a:p>
          <a:p>
            <a:r>
              <a:rPr lang="en-US" sz="2000" dirty="0">
                <a:latin typeface="Arial" panose="020B0604020202020204" pitchFamily="34" charset="0"/>
                <a:cs typeface="Arial" panose="020B0604020202020204" pitchFamily="34" charset="0"/>
              </a:rPr>
              <a:t>Masonry blocks</a:t>
            </a:r>
          </a:p>
          <a:p>
            <a:r>
              <a:rPr lang="en-US" sz="2000" dirty="0">
                <a:latin typeface="Arial" panose="020B0604020202020204" pitchFamily="34" charset="0"/>
                <a:cs typeface="Arial" panose="020B0604020202020204" pitchFamily="34" charset="0"/>
              </a:rPr>
              <a:t>Flammable materials</a:t>
            </a:r>
          </a:p>
          <a:p>
            <a:r>
              <a:rPr lang="en-US" sz="2000" dirty="0">
                <a:latin typeface="Arial" panose="020B0604020202020204" pitchFamily="34" charset="0"/>
                <a:cs typeface="Arial" panose="020B0604020202020204" pitchFamily="34" charset="0"/>
              </a:rPr>
              <a:t>Always properly store materials and equipment when they are not in current use</a:t>
            </a: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3715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1.2.1 – Stacking and Storing Materials (2 of 3)</a:t>
            </a:r>
          </a:p>
        </p:txBody>
      </p:sp>
      <p:sp>
        <p:nvSpPr>
          <p:cNvPr id="7" name="Rectangle 6">
            <a:extLst>
              <a:ext uri="{FF2B5EF4-FFF2-40B4-BE49-F238E27FC236}">
                <a16:creationId xmlns:a16="http://schemas.microsoft.com/office/drawing/2014/main" id="{EE018553-14E8-E945-8FE8-8596B70AA8D5}"/>
              </a:ext>
            </a:extLst>
          </p:cNvPr>
          <p:cNvSpPr/>
          <p:nvPr/>
        </p:nvSpPr>
        <p:spPr>
          <a:xfrm>
            <a:off x="269056" y="1117555"/>
            <a:ext cx="8606152" cy="1569660"/>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Stack loose bricks no higher than seven feet (2.1 m). Above four feet (1.2 m), begin stacking two inches (5 cm) in from the edge, continuing in this manner for each additional foot of height up to seven feet (2.1 m). </a:t>
            </a:r>
          </a:p>
        </p:txBody>
      </p:sp>
      <p:pic>
        <p:nvPicPr>
          <p:cNvPr id="4" name="Picture 3" descr="Illustration of properly stacked bricks to 4 feet, then tapered back 2-inches every foot above 4 feet (for the next 3-feet) to a maximum height of 7-feet indicated.&#10;">
            <a:extLst>
              <a:ext uri="{FF2B5EF4-FFF2-40B4-BE49-F238E27FC236}">
                <a16:creationId xmlns:a16="http://schemas.microsoft.com/office/drawing/2014/main" id="{50E144CD-20B3-4EDF-B7FB-80C7873F2E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3683" y="2827384"/>
            <a:ext cx="2452560" cy="3242747"/>
          </a:xfrm>
          <a:prstGeom prst="rect">
            <a:avLst/>
          </a:prstGeom>
        </p:spPr>
      </p:pic>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358970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llustration of properly stacked masonry blocks to six-feet, the step in ½ block per layer thereafter.&#10;">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1.2.1 – Stacking and Storing Materials (3 of 3)</a:t>
            </a:r>
          </a:p>
        </p:txBody>
      </p:sp>
      <p:sp>
        <p:nvSpPr>
          <p:cNvPr id="9" name="Rectangle 8" descr="Illustration of properly stacked masonry blocks to six-feet, the step in ½ block per layer thereafter.&#10;">
            <a:extLst>
              <a:ext uri="{FF2B5EF4-FFF2-40B4-BE49-F238E27FC236}">
                <a16:creationId xmlns:a16="http://schemas.microsoft.com/office/drawing/2014/main" id="{E454C458-C8A5-D44F-9550-7276153B2F71}"/>
              </a:ext>
            </a:extLst>
          </p:cNvPr>
          <p:cNvSpPr/>
          <p:nvPr/>
        </p:nvSpPr>
        <p:spPr>
          <a:xfrm>
            <a:off x="268792" y="1235679"/>
            <a:ext cx="8606416" cy="830997"/>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A stack of masonry blocks is set back one-half block per layer above six feet (1.8 m). </a:t>
            </a:r>
          </a:p>
        </p:txBody>
      </p:sp>
      <p:pic>
        <p:nvPicPr>
          <p:cNvPr id="4" name="Picture 3" descr="Illustration of properly stacked masonry blocks to six-feet, the step in ½ block per layer thereafter.&#10;">
            <a:extLst>
              <a:ext uri="{FF2B5EF4-FFF2-40B4-BE49-F238E27FC236}">
                <a16:creationId xmlns:a16="http://schemas.microsoft.com/office/drawing/2014/main" id="{066AC694-EDEB-46BA-81CD-C659E3541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9104" y="2212727"/>
            <a:ext cx="2765791" cy="3590325"/>
          </a:xfrm>
          <a:prstGeom prst="rect">
            <a:avLst/>
          </a:prstGeom>
        </p:spPr>
      </p:pic>
      <p:pic>
        <p:nvPicPr>
          <p:cNvPr id="12" name="Picture 11" descr="Illustration of properly stacked masonry blocks to six-feet, the step in ½ block per layer thereafter.&#10;">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descr="Illustration of properly stacked masonry blocks to six-feet, the step in ½ block per layer thereafter.&#10;">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917454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1.2.2 – Working from Heights</a:t>
            </a:r>
          </a:p>
        </p:txBody>
      </p:sp>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7" name="Content Placeholder 2">
            <a:extLst>
              <a:ext uri="{FF2B5EF4-FFF2-40B4-BE49-F238E27FC236}">
                <a16:creationId xmlns:a16="http://schemas.microsoft.com/office/drawing/2014/main" id="{2DD24B11-DE3D-4848-97EA-23842AE663C2}"/>
              </a:ext>
            </a:extLst>
          </p:cNvPr>
          <p:cNvSpPr txBox="1">
            <a:spLocks/>
          </p:cNvSpPr>
          <p:nvPr/>
        </p:nvSpPr>
        <p:spPr>
          <a:xfrm>
            <a:off x="628650" y="1235677"/>
            <a:ext cx="7886700" cy="488165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Arial" panose="020B0604020202020204" pitchFamily="34" charset="0"/>
                <a:cs typeface="Arial" panose="020B0604020202020204" pitchFamily="34" charset="0"/>
              </a:rPr>
              <a:t>Safety Guidelines</a:t>
            </a:r>
          </a:p>
          <a:p>
            <a:pPr marL="0" indent="0" algn="ctr">
              <a:buFont typeface="Arial" panose="020B0604020202020204" pitchFamily="34" charset="0"/>
              <a:buNone/>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Use a safety harness with a fall-arrest lanyard at heights over 6 feet (2 m). </a:t>
            </a:r>
          </a:p>
          <a:p>
            <a:r>
              <a:rPr lang="en-US" sz="2400" dirty="0">
                <a:latin typeface="Arial" panose="020B0604020202020204" pitchFamily="34" charset="0"/>
                <a:cs typeface="Arial" panose="020B0604020202020204" pitchFamily="34" charset="0"/>
              </a:rPr>
              <a:t>Use a rope to raise or lower tools and materials. </a:t>
            </a:r>
          </a:p>
          <a:p>
            <a:r>
              <a:rPr lang="en-US" sz="2400" dirty="0">
                <a:latin typeface="Arial" panose="020B0604020202020204" pitchFamily="34" charset="0"/>
                <a:cs typeface="Arial" panose="020B0604020202020204" pitchFamily="34" charset="0"/>
              </a:rPr>
              <a:t>Tie off tools and materials to keep them secured in elevated work areas.</a:t>
            </a:r>
          </a:p>
          <a:p>
            <a:r>
              <a:rPr lang="en-US" sz="2400" dirty="0">
                <a:latin typeface="Arial" panose="020B0604020202020204" pitchFamily="34" charset="0"/>
                <a:cs typeface="Arial" panose="020B0604020202020204" pitchFamily="34" charset="0"/>
              </a:rPr>
              <a:t>Follow precautions to use ladders safely.</a:t>
            </a:r>
          </a:p>
          <a:p>
            <a:r>
              <a:rPr lang="en-US" sz="2400" dirty="0">
                <a:latin typeface="Arial" panose="020B0604020202020204" pitchFamily="34" charset="0"/>
                <a:cs typeface="Arial" panose="020B0604020202020204" pitchFamily="34" charset="0"/>
              </a:rPr>
              <a:t>Never stack or store materials on scaffolds or runways. </a:t>
            </a: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5620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1.3.0 – Knots for Material Handling</a:t>
            </a:r>
          </a:p>
        </p:txBody>
      </p:sp>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6" name="Content Placeholder 2">
            <a:extLst>
              <a:ext uri="{FF2B5EF4-FFF2-40B4-BE49-F238E27FC236}">
                <a16:creationId xmlns:a16="http://schemas.microsoft.com/office/drawing/2014/main" id="{8341D898-7424-324A-A1A8-C9C876449348}"/>
              </a:ext>
            </a:extLst>
          </p:cNvPr>
          <p:cNvSpPr txBox="1">
            <a:spLocks/>
          </p:cNvSpPr>
          <p:nvPr/>
        </p:nvSpPr>
        <p:spPr>
          <a:xfrm>
            <a:off x="628650" y="1235677"/>
            <a:ext cx="7886700" cy="48816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Arial" panose="020B0604020202020204" pitchFamily="34" charset="0"/>
                <a:cs typeface="Arial" panose="020B0604020202020204" pitchFamily="34" charset="0"/>
              </a:rPr>
              <a:t>Knots and Hitches</a:t>
            </a: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True knots must be unwoven to be unfastened.</a:t>
            </a:r>
          </a:p>
          <a:p>
            <a:r>
              <a:rPr lang="en-US" sz="2400" dirty="0">
                <a:latin typeface="Arial" panose="020B0604020202020204" pitchFamily="34" charset="0"/>
                <a:cs typeface="Arial" panose="020B0604020202020204" pitchFamily="34" charset="0"/>
              </a:rPr>
              <a:t>Hitches can be undone by pulling in the reverse direction from that in which the knots are meant to hold.</a:t>
            </a:r>
          </a:p>
          <a:p>
            <a:r>
              <a:rPr lang="en-US" sz="2400" dirty="0">
                <a:latin typeface="Arial" panose="020B0604020202020204" pitchFamily="34" charset="0"/>
                <a:cs typeface="Arial" panose="020B0604020202020204" pitchFamily="34" charset="0"/>
              </a:rPr>
              <a:t>Key knot-tying terms are: standing end, working end, standing part, and capsize.</a:t>
            </a: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pPr marL="0" indent="0" algn="ctr">
              <a:buFont typeface="Arial" panose="020B0604020202020204" pitchFamily="34" charse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6844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1.3.1 – The Square Knot (1 of 2)</a:t>
            </a:r>
          </a:p>
        </p:txBody>
      </p:sp>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pic>
        <p:nvPicPr>
          <p:cNvPr id="4" name="Picture 3" descr="Illustration of the seven steps to tying a square knot (with one red and one blue rope).&#10;">
            <a:extLst>
              <a:ext uri="{FF2B5EF4-FFF2-40B4-BE49-F238E27FC236}">
                <a16:creationId xmlns:a16="http://schemas.microsoft.com/office/drawing/2014/main" id="{EDD21D2F-B989-43F2-8FB6-C8776A2BA6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1625940"/>
            <a:ext cx="7679585" cy="2578218"/>
          </a:xfrm>
          <a:prstGeom prst="rect">
            <a:avLst/>
          </a:prstGeom>
        </p:spPr>
      </p:pic>
    </p:spTree>
    <p:extLst>
      <p:ext uri="{BB962C8B-B14F-4D97-AF65-F5344CB8AC3E}">
        <p14:creationId xmlns:p14="http://schemas.microsoft.com/office/powerpoint/2010/main" val="1215693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1.3.1 – The Square Knot (2 of 2)</a:t>
            </a:r>
          </a:p>
        </p:txBody>
      </p:sp>
      <p:sp>
        <p:nvSpPr>
          <p:cNvPr id="15" name="Rectangle 14">
            <a:extLst>
              <a:ext uri="{FF2B5EF4-FFF2-40B4-BE49-F238E27FC236}">
                <a16:creationId xmlns:a16="http://schemas.microsoft.com/office/drawing/2014/main" id="{58772B83-8D17-FE44-B28F-0218CF958542}"/>
              </a:ext>
            </a:extLst>
          </p:cNvPr>
          <p:cNvSpPr/>
          <p:nvPr/>
        </p:nvSpPr>
        <p:spPr>
          <a:xfrm>
            <a:off x="491066" y="1203353"/>
            <a:ext cx="8256693" cy="1200329"/>
          </a:xfrm>
          <a:prstGeom prst="rect">
            <a:avLst/>
          </a:prstGeom>
        </p:spPr>
        <p:txBody>
          <a:bodyPr wrap="square">
            <a:spAutoFit/>
          </a:bodyPr>
          <a:lstStyle/>
          <a:p>
            <a:pPr lvl="0"/>
            <a:r>
              <a:rPr lang="en-US" sz="2400" dirty="0">
                <a:latin typeface="Arial" panose="020B0604020202020204" pitchFamily="34" charset="0"/>
                <a:cs typeface="Arial" panose="020B0604020202020204" pitchFamily="34" charset="0"/>
              </a:rPr>
              <a:t>The granny knot is the result if the second half knot is tied in the wrong direction when tying a square knot. It is a highly insecure knot!</a:t>
            </a:r>
          </a:p>
        </p:txBody>
      </p:sp>
      <p:pic>
        <p:nvPicPr>
          <p:cNvPr id="4" name="Picture 3" descr="Illustration of a finished granny knot with previous step 5 rope ends in opposite direction.&#10;">
            <a:extLst>
              <a:ext uri="{FF2B5EF4-FFF2-40B4-BE49-F238E27FC236}">
                <a16:creationId xmlns:a16="http://schemas.microsoft.com/office/drawing/2014/main" id="{FD476046-1DC6-4C5F-8527-798CBE47CE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 y="2972501"/>
            <a:ext cx="7966949" cy="2323694"/>
          </a:xfrm>
          <a:prstGeom prst="rect">
            <a:avLst/>
          </a:prstGeom>
        </p:spPr>
      </p:pic>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19456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llustration of the five steps for tying a bowline knot.&#10;">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1.3.2 – The Bowline</a:t>
            </a:r>
          </a:p>
        </p:txBody>
      </p:sp>
      <p:pic>
        <p:nvPicPr>
          <p:cNvPr id="12" name="Picture 11" descr="Illustration of the five steps for tying a bowline knot.&#10;">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descr="Illustration of the five steps for tying a bowline knot.&#10;">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16" name="Content Placeholder 2" descr="Illustration of the five steps for tying a bowline knot.&#10;">
            <a:extLst>
              <a:ext uri="{FF2B5EF4-FFF2-40B4-BE49-F238E27FC236}">
                <a16:creationId xmlns:a16="http://schemas.microsoft.com/office/drawing/2014/main" id="{1B8F72CB-FD01-924D-B59E-F80410A46F6C}"/>
              </a:ext>
            </a:extLst>
          </p:cNvPr>
          <p:cNvSpPr txBox="1">
            <a:spLocks/>
          </p:cNvSpPr>
          <p:nvPr/>
        </p:nvSpPr>
        <p:spPr>
          <a:xfrm>
            <a:off x="628650" y="1235677"/>
            <a:ext cx="7886700" cy="48816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Arial" panose="020B0604020202020204" pitchFamily="34" charset="0"/>
                <a:cs typeface="Arial" panose="020B0604020202020204" pitchFamily="34" charset="0"/>
              </a:rPr>
              <a:t>Do not use this knot if the rope may have to be released while under load! </a:t>
            </a: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p:txBody>
      </p:sp>
      <p:pic>
        <p:nvPicPr>
          <p:cNvPr id="4" name="Picture 3" descr="Illustration of the five steps for tying a bowline knot.&#10;">
            <a:extLst>
              <a:ext uri="{FF2B5EF4-FFF2-40B4-BE49-F238E27FC236}">
                <a16:creationId xmlns:a16="http://schemas.microsoft.com/office/drawing/2014/main" id="{0EAED9AA-A0C3-40B9-972E-CA557CD729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297" y="2183951"/>
            <a:ext cx="5335146" cy="3699246"/>
          </a:xfrm>
          <a:prstGeom prst="rect">
            <a:avLst/>
          </a:prstGeom>
        </p:spPr>
      </p:pic>
    </p:spTree>
    <p:extLst>
      <p:ext uri="{BB962C8B-B14F-4D97-AF65-F5344CB8AC3E}">
        <p14:creationId xmlns:p14="http://schemas.microsoft.com/office/powerpoint/2010/main" val="4250148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1.3.3 – The Half Hitch</a:t>
            </a:r>
          </a:p>
        </p:txBody>
      </p:sp>
      <p:sp>
        <p:nvSpPr>
          <p:cNvPr id="3" name="TextBox 2">
            <a:extLst>
              <a:ext uri="{FF2B5EF4-FFF2-40B4-BE49-F238E27FC236}">
                <a16:creationId xmlns:a16="http://schemas.microsoft.com/office/drawing/2014/main" id="{D5CCD60B-137E-254A-873A-06B2FC1057D4}"/>
              </a:ext>
              <a:ext uri="{C183D7F6-B498-43B3-948B-1728B52AA6E4}">
                <adec:decorative xmlns:adec="http://schemas.microsoft.com/office/drawing/2017/decorative" val="1"/>
              </a:ext>
            </a:extLst>
          </p:cNvPr>
          <p:cNvSpPr txBox="1"/>
          <p:nvPr/>
        </p:nvSpPr>
        <p:spPr>
          <a:xfrm>
            <a:off x="8686800" y="-290945"/>
            <a:ext cx="184731" cy="369332"/>
          </a:xfrm>
          <a:prstGeom prst="rect">
            <a:avLst/>
          </a:prstGeom>
          <a:noFill/>
        </p:spPr>
        <p:txBody>
          <a:bodyPr wrap="none" rtlCol="0">
            <a:spAutoFit/>
          </a:bodyPr>
          <a:lstStyle/>
          <a:p>
            <a:endParaRPr lang="en-US" dirty="0"/>
          </a:p>
        </p:txBody>
      </p:sp>
      <p:sp>
        <p:nvSpPr>
          <p:cNvPr id="8" name="Content Placeholder 3">
            <a:extLst>
              <a:ext uri="{FF2B5EF4-FFF2-40B4-BE49-F238E27FC236}">
                <a16:creationId xmlns:a16="http://schemas.microsoft.com/office/drawing/2014/main" id="{3557FE2B-1204-B342-8A7D-33BF2068B56D}"/>
              </a:ext>
            </a:extLst>
          </p:cNvPr>
          <p:cNvSpPr txBox="1">
            <a:spLocks/>
          </p:cNvSpPr>
          <p:nvPr/>
        </p:nvSpPr>
        <p:spPr>
          <a:xfrm>
            <a:off x="628650" y="940424"/>
            <a:ext cx="7727052" cy="1360654"/>
          </a:xfrm>
          <a:prstGeom prst="rect">
            <a:avLst/>
          </a:prstGeom>
        </p:spPr>
        <p:txBody>
          <a:bodyPr anchor="ct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Arial" panose="020B0604020202020204" pitchFamily="34" charset="0"/>
                <a:cs typeface="Arial" panose="020B0604020202020204" pitchFamily="34" charset="0"/>
              </a:rPr>
              <a:t>Do not use this knot alone for heavy loads or when safety is critical! </a:t>
            </a:r>
          </a:p>
        </p:txBody>
      </p:sp>
      <p:pic>
        <p:nvPicPr>
          <p:cNvPr id="15" name="Picture 14">
            <a:extLst>
              <a:ext uri="{FF2B5EF4-FFF2-40B4-BE49-F238E27FC236}">
                <a16:creationId xmlns:a16="http://schemas.microsoft.com/office/drawing/2014/main" id="{5E771074-F90A-4657-BB2C-7DA124C7714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296569" y="2287775"/>
            <a:ext cx="3341575" cy="2743200"/>
          </a:xfrm>
          <a:prstGeom prst="rect">
            <a:avLst/>
          </a:prstGeom>
        </p:spPr>
      </p:pic>
      <p:pic>
        <p:nvPicPr>
          <p:cNvPr id="7" name="Picture 6" descr="Illustration of the three steps for tying a half hitch knot.&#10;">
            <a:extLst>
              <a:ext uri="{FF2B5EF4-FFF2-40B4-BE49-F238E27FC236}">
                <a16:creationId xmlns:a16="http://schemas.microsoft.com/office/drawing/2014/main" id="{330DCE0D-FE8B-4CF4-A9F1-2B341E2F9EF6}"/>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67703" y="2262201"/>
            <a:ext cx="3237128" cy="2743200"/>
          </a:xfrm>
          <a:prstGeom prst="rect">
            <a:avLst/>
          </a:prstGeom>
        </p:spPr>
      </p:pic>
      <p:pic>
        <p:nvPicPr>
          <p:cNvPr id="11" name="Picture 10">
            <a:extLst>
              <a:ext uri="{FF2B5EF4-FFF2-40B4-BE49-F238E27FC236}">
                <a16:creationId xmlns:a16="http://schemas.microsoft.com/office/drawing/2014/main" id="{5323774A-DF71-45C8-8629-CAF675D3092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060484" y="2330463"/>
            <a:ext cx="3296450" cy="2743200"/>
          </a:xfrm>
          <a:prstGeom prst="rect">
            <a:avLst/>
          </a:prstGeom>
        </p:spPr>
      </p:pic>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402379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1.3.4 – The Clove Hitch (1 of 3)</a:t>
            </a:r>
          </a:p>
        </p:txBody>
      </p:sp>
      <p:sp>
        <p:nvSpPr>
          <p:cNvPr id="10" name="Content Placeholder 2">
            <a:extLst>
              <a:ext uri="{FF2B5EF4-FFF2-40B4-BE49-F238E27FC236}">
                <a16:creationId xmlns:a16="http://schemas.microsoft.com/office/drawing/2014/main" id="{1A8E481E-174E-2A49-8313-18FD98F0CAD5}"/>
              </a:ext>
            </a:extLst>
          </p:cNvPr>
          <p:cNvSpPr txBox="1">
            <a:spLocks/>
          </p:cNvSpPr>
          <p:nvPr/>
        </p:nvSpPr>
        <p:spPr>
          <a:xfrm>
            <a:off x="628650" y="1235677"/>
            <a:ext cx="7886700" cy="48816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Arial" panose="020B0604020202020204" pitchFamily="34" charset="0"/>
                <a:cs typeface="Arial" panose="020B0604020202020204" pitchFamily="34" charset="0"/>
              </a:rPr>
              <a:t>Do not use this knot alone; use additional half hitches to make it more secure. </a:t>
            </a:r>
          </a:p>
          <a:p>
            <a:pPr marL="0" indent="0" algn="ctr">
              <a:buFont typeface="Arial" panose="020B0604020202020204" pitchFamily="34" charset="0"/>
              <a:buNone/>
            </a:pPr>
            <a:endParaRPr lang="en-US" dirty="0"/>
          </a:p>
          <a:p>
            <a:pPr marL="0" indent="0" algn="ctr">
              <a:buFont typeface="Arial" panose="020B0604020202020204" pitchFamily="34" charset="0"/>
              <a:buNone/>
            </a:pPr>
            <a:endParaRPr lang="en-US" dirty="0"/>
          </a:p>
        </p:txBody>
      </p:sp>
      <p:sp>
        <p:nvSpPr>
          <p:cNvPr id="16" name="Rectangle 15">
            <a:extLst>
              <a:ext uri="{FF2B5EF4-FFF2-40B4-BE49-F238E27FC236}">
                <a16:creationId xmlns:a16="http://schemas.microsoft.com/office/drawing/2014/main" id="{C066D0C6-E146-084D-B18E-153137F35B90}"/>
              </a:ext>
            </a:extLst>
          </p:cNvPr>
          <p:cNvSpPr/>
          <p:nvPr/>
        </p:nvSpPr>
        <p:spPr>
          <a:xfrm>
            <a:off x="520810" y="2005398"/>
            <a:ext cx="7994540" cy="461665"/>
          </a:xfrm>
          <a:prstGeom prst="rect">
            <a:avLst/>
          </a:prstGeom>
        </p:spPr>
        <p:txBody>
          <a:bodyPr wrap="square">
            <a:spAutoFit/>
          </a:bodyPr>
          <a:lstStyle/>
          <a:p>
            <a:pPr algn="ctr"/>
            <a:r>
              <a:rPr lang="en-US" sz="2400" b="1" dirty="0">
                <a:latin typeface="Arial" panose="020B0604020202020204" pitchFamily="34" charset="0"/>
                <a:cs typeface="Arial" panose="020B0604020202020204" pitchFamily="34" charset="0"/>
              </a:rPr>
              <a:t>Threading the End Technique</a:t>
            </a:r>
            <a:endParaRPr lang="en-US" sz="2400" dirty="0">
              <a:latin typeface="Arial" panose="020B0604020202020204" pitchFamily="34" charset="0"/>
              <a:cs typeface="Arial" panose="020B0604020202020204" pitchFamily="34" charset="0"/>
            </a:endParaRPr>
          </a:p>
        </p:txBody>
      </p:sp>
      <p:pic>
        <p:nvPicPr>
          <p:cNvPr id="5" name="Picture 4" descr="Illustration of the four steps for tying a clove hitch—threading the end technique.&#10;">
            <a:extLst>
              <a:ext uri="{FF2B5EF4-FFF2-40B4-BE49-F238E27FC236}">
                <a16:creationId xmlns:a16="http://schemas.microsoft.com/office/drawing/2014/main" id="{EE979C40-3866-4D9C-908D-9F100F0C9C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3117" y="2440335"/>
            <a:ext cx="5393727" cy="3723480"/>
          </a:xfrm>
          <a:prstGeom prst="rect">
            <a:avLst/>
          </a:prstGeom>
        </p:spPr>
      </p:pic>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130536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llustration of the four steps for tying a clove hitch—stacked loops technique.&#10;">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1.3.4 – The Clove Hitch (2 of 3)</a:t>
            </a:r>
          </a:p>
        </p:txBody>
      </p:sp>
      <p:sp>
        <p:nvSpPr>
          <p:cNvPr id="14" name="Rectangle 13" descr="Illustration of the four steps for tying a clove hitch—stacked loops technique.&#10;">
            <a:extLst>
              <a:ext uri="{FF2B5EF4-FFF2-40B4-BE49-F238E27FC236}">
                <a16:creationId xmlns:a16="http://schemas.microsoft.com/office/drawing/2014/main" id="{D5C9B5FC-81CD-FC4F-9997-6DA0A5A9D5DB}"/>
              </a:ext>
            </a:extLst>
          </p:cNvPr>
          <p:cNvSpPr/>
          <p:nvPr/>
        </p:nvSpPr>
        <p:spPr>
          <a:xfrm>
            <a:off x="889665" y="1113649"/>
            <a:ext cx="7182040" cy="461665"/>
          </a:xfrm>
          <a:prstGeom prst="rect">
            <a:avLst/>
          </a:prstGeom>
        </p:spPr>
        <p:txBody>
          <a:bodyPr wrap="square">
            <a:spAutoFit/>
          </a:bodyPr>
          <a:lstStyle/>
          <a:p>
            <a:pPr algn="ctr"/>
            <a:r>
              <a:rPr lang="en-US" sz="2400" b="1" dirty="0">
                <a:latin typeface="Arial" panose="020B0604020202020204" pitchFamily="34" charset="0"/>
                <a:cs typeface="Arial" panose="020B0604020202020204" pitchFamily="34" charset="0"/>
              </a:rPr>
              <a:t>Stacked Loops Technique </a:t>
            </a:r>
            <a:r>
              <a:rPr lang="en-US" sz="2400" dirty="0">
                <a:latin typeface="Arial" panose="020B0604020202020204" pitchFamily="34" charset="0"/>
                <a:cs typeface="Arial" panose="020B0604020202020204" pitchFamily="34" charset="0"/>
              </a:rPr>
              <a:t> </a:t>
            </a:r>
          </a:p>
        </p:txBody>
      </p:sp>
      <p:pic>
        <p:nvPicPr>
          <p:cNvPr id="5" name="Picture 4" descr="Illustration of the four steps for tying a clove hitch—stacked loops technique.&#10;">
            <a:extLst>
              <a:ext uri="{FF2B5EF4-FFF2-40B4-BE49-F238E27FC236}">
                <a16:creationId xmlns:a16="http://schemas.microsoft.com/office/drawing/2014/main" id="{EBD92667-1649-4346-87E3-42C0725AC0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1572" y="1578250"/>
            <a:ext cx="6180855" cy="4175593"/>
          </a:xfrm>
          <a:prstGeom prst="rect">
            <a:avLst/>
          </a:prstGeom>
        </p:spPr>
      </p:pic>
      <p:pic>
        <p:nvPicPr>
          <p:cNvPr id="12" name="Picture 11" descr="Illustration of the four steps for tying a clove hitch—stacked loops technique.&#10;">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descr="Illustration of the four steps for tying a clove hitch—stacked loops technique.&#10;">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7644193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llustration of the four steps for tying a clove hitch—two half hitches technique.&#10;">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defTabSz="457200">
              <a:lnSpc>
                <a:spcPct val="100000"/>
              </a:lnSpc>
              <a:spcBef>
                <a:spcPts val="0"/>
              </a:spcBef>
              <a:defRPr/>
            </a:pP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1.3.4 – The Clove Hitch (3 of 3)</a:t>
            </a:r>
          </a:p>
        </p:txBody>
      </p:sp>
      <p:sp>
        <p:nvSpPr>
          <p:cNvPr id="10" name="Rectangle 9" descr="Illustration of the four steps for tying a clove hitch—two half hitches technique.&#10;">
            <a:extLst>
              <a:ext uri="{FF2B5EF4-FFF2-40B4-BE49-F238E27FC236}">
                <a16:creationId xmlns:a16="http://schemas.microsoft.com/office/drawing/2014/main" id="{7020FFB5-C01A-0442-963C-422C349B7822}"/>
              </a:ext>
            </a:extLst>
          </p:cNvPr>
          <p:cNvSpPr/>
          <p:nvPr/>
        </p:nvSpPr>
        <p:spPr>
          <a:xfrm>
            <a:off x="691374" y="1203353"/>
            <a:ext cx="7761251" cy="461665"/>
          </a:xfrm>
          <a:prstGeom prst="rect">
            <a:avLst/>
          </a:prstGeom>
        </p:spPr>
        <p:txBody>
          <a:bodyPr wrap="square">
            <a:spAutoFit/>
          </a:bodyPr>
          <a:lstStyle/>
          <a:p>
            <a:pPr algn="ctr"/>
            <a:r>
              <a:rPr lang="en-US" sz="2400" b="1" dirty="0">
                <a:latin typeface="Arial" panose="020B0604020202020204" pitchFamily="34" charset="0"/>
                <a:cs typeface="Arial" panose="020B0604020202020204" pitchFamily="34" charset="0"/>
              </a:rPr>
              <a:t>Two Half Hitches Technique</a:t>
            </a:r>
            <a:endParaRPr lang="en-US" sz="2400" dirty="0">
              <a:latin typeface="Arial" panose="020B0604020202020204" pitchFamily="34" charset="0"/>
              <a:cs typeface="Arial" panose="020B0604020202020204" pitchFamily="34" charset="0"/>
            </a:endParaRPr>
          </a:p>
        </p:txBody>
      </p:sp>
      <p:pic>
        <p:nvPicPr>
          <p:cNvPr id="5" name="Picture 4" descr="Illustration of the four steps for tying a clove hitch—two half hitches technique.&#10;">
            <a:extLst>
              <a:ext uri="{FF2B5EF4-FFF2-40B4-BE49-F238E27FC236}">
                <a16:creationId xmlns:a16="http://schemas.microsoft.com/office/drawing/2014/main" id="{4B20819B-FC22-4B45-9412-8EC7B07B93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8082" y="1811069"/>
            <a:ext cx="3718885" cy="4399231"/>
          </a:xfrm>
          <a:prstGeom prst="rect">
            <a:avLst/>
          </a:prstGeom>
        </p:spPr>
      </p:pic>
      <p:pic>
        <p:nvPicPr>
          <p:cNvPr id="12" name="Picture 11" descr="Illustration of the four steps for tying a clove hitch—two half hitches technique.&#10;">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descr="Illustration of the four steps for tying a clove hitch—two half hitches technique.&#10;">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221610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1.0.0 Section Review Question One</a:t>
            </a: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endParaRPr lang="en-US" sz="2800" b="1" dirty="0">
              <a:solidFill>
                <a:prstClr val="black">
                  <a:lumMod val="50000"/>
                  <a:lumOff val="50000"/>
                </a:prstClr>
              </a:solidFill>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87756"/>
            <a:ext cx="2419161" cy="1569660"/>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Loose clothing is best to wear when handling material.</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56924"/>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True</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09667"/>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False</a:t>
            </a:r>
          </a:p>
        </p:txBody>
      </p:sp>
      <p:pic>
        <p:nvPicPr>
          <p:cNvPr id="12" name="Picture 11">
            <a:extLst>
              <a:ext uri="{FF2B5EF4-FFF2-40B4-BE49-F238E27FC236}">
                <a16:creationId xmlns:a16="http://schemas.microsoft.com/office/drawing/2014/main" id="{F673E28F-8A80-4242-97FD-4A11A0A09AB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D851C146-C33D-2542-84B1-BCEF0F30EF61}"/>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179108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1.0.0 Section Review Question One Answer</a:t>
            </a: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endParaRPr lang="en-US" sz="2800" b="1" dirty="0">
              <a:solidFill>
                <a:prstClr val="black">
                  <a:lumMod val="50000"/>
                  <a:lumOff val="50000"/>
                </a:prstClr>
              </a:solidFill>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87756"/>
            <a:ext cx="2419161" cy="1569660"/>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Loose clothing is best to wear when handling material.</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56924"/>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True</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09667"/>
            <a:ext cx="2915478" cy="461665"/>
          </a:xfrm>
          <a:prstGeom prst="rect">
            <a:avLst/>
          </a:prstGeom>
          <a:noFill/>
        </p:spPr>
        <p:txBody>
          <a:bodyPr wrap="square" rtlCol="0">
            <a:spAutoFit/>
          </a:bodyPr>
          <a:lstStyle/>
          <a:p>
            <a:r>
              <a:rPr lang="en-US" sz="2400" dirty="0">
                <a:solidFill>
                  <a:srgbClr val="FFFF00"/>
                </a:solidFill>
                <a:latin typeface="Arial" panose="020B0604020202020204" pitchFamily="34" charset="0"/>
                <a:cs typeface="Arial" panose="020B0604020202020204" pitchFamily="34" charset="0"/>
              </a:rPr>
              <a:t>False</a:t>
            </a:r>
          </a:p>
        </p:txBody>
      </p:sp>
      <p:pic>
        <p:nvPicPr>
          <p:cNvPr id="12" name="Picture 11">
            <a:extLst>
              <a:ext uri="{FF2B5EF4-FFF2-40B4-BE49-F238E27FC236}">
                <a16:creationId xmlns:a16="http://schemas.microsoft.com/office/drawing/2014/main" id="{F673E28F-8A80-4242-97FD-4A11A0A09AB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D851C146-C33D-2542-84B1-BCEF0F30EF61}"/>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577300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1.0.0 Section Review Question Two</a:t>
            </a: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endParaRPr lang="en-US" sz="2800" b="1" dirty="0">
              <a:solidFill>
                <a:prstClr val="black">
                  <a:lumMod val="50000"/>
                  <a:lumOff val="50000"/>
                </a:prstClr>
              </a:solidFill>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40159" y="1556639"/>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2073797"/>
            <a:ext cx="2419161" cy="1938992"/>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All of these are proper lifting technique </a:t>
            </a:r>
            <a:r>
              <a:rPr lang="en-US" sz="2400" i="1" dirty="0">
                <a:solidFill>
                  <a:schemeClr val="bg1"/>
                </a:solidFill>
                <a:latin typeface="Arial" panose="020B0604020202020204" pitchFamily="34" charset="0"/>
                <a:cs typeface="Arial" panose="020B0604020202020204" pitchFamily="34" charset="0"/>
              </a:rPr>
              <a:t>except</a:t>
            </a:r>
            <a:r>
              <a:rPr lang="en-US" sz="2400" dirty="0">
                <a:solidFill>
                  <a:schemeClr val="bg1"/>
                </a:solidFill>
                <a:latin typeface="Arial" panose="020B0604020202020204" pitchFamily="34" charset="0"/>
                <a:cs typeface="Arial" panose="020B0604020202020204" pitchFamily="34" charset="0"/>
              </a:rPr>
              <a:t>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40603"/>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bend your knees</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795643"/>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lift with your legs</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31026" y="3763868"/>
            <a:ext cx="2743200" cy="830997"/>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keep you back straight</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3450" y="4872052"/>
            <a:ext cx="2743200" cy="830997"/>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keep your head down</a:t>
            </a:r>
          </a:p>
        </p:txBody>
      </p:sp>
      <p:pic>
        <p:nvPicPr>
          <p:cNvPr id="18" name="Picture 17">
            <a:extLst>
              <a:ext uri="{FF2B5EF4-FFF2-40B4-BE49-F238E27FC236}">
                <a16:creationId xmlns:a16="http://schemas.microsoft.com/office/drawing/2014/main" id="{BA31E643-11A1-A34F-ACB9-47CB739C178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07435F3E-6485-ED46-A64D-58EE3978229F}"/>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176697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1.0.0 Section Review Question Two Answer</a:t>
            </a: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endParaRPr lang="en-US" sz="2800" b="1" dirty="0">
              <a:solidFill>
                <a:prstClr val="black">
                  <a:lumMod val="50000"/>
                  <a:lumOff val="50000"/>
                </a:prstClr>
              </a:solidFill>
              <a:latin typeface="Arial" panose="020B0604020202020204" pitchFamily="34" charset="0"/>
              <a:ea typeface="+mn-ea"/>
              <a:cs typeface="Arial" panose="020B0604020202020204" pitchFamily="34" charset="0"/>
            </a:endParaRPr>
          </a:p>
        </p:txBody>
      </p:sp>
      <p:sp>
        <p:nvSpPr>
          <p:cNvPr id="16" name="Rectangle: Rounded Corners 15">
            <a:extLst>
              <a:ext uri="{FF2B5EF4-FFF2-40B4-BE49-F238E27FC236}">
                <a16:creationId xmlns:a16="http://schemas.microsoft.com/office/drawing/2014/main" id="{C200D4BE-8A82-44DC-9F23-0AF26D35C6A7}"/>
              </a:ext>
              <a:ext uri="{C183D7F6-B498-43B3-948B-1728B52AA6E4}">
                <adec:decorative xmlns:adec="http://schemas.microsoft.com/office/drawing/2017/decorative" val="1"/>
              </a:ext>
            </a:extLst>
          </p:cNvPr>
          <p:cNvSpPr/>
          <p:nvPr/>
        </p:nvSpPr>
        <p:spPr>
          <a:xfrm>
            <a:off x="740159" y="1556639"/>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7" name="TextBox 16">
            <a:extLst>
              <a:ext uri="{FF2B5EF4-FFF2-40B4-BE49-F238E27FC236}">
                <a16:creationId xmlns:a16="http://schemas.microsoft.com/office/drawing/2014/main" id="{927DB962-785C-4BFF-8835-5E60252225AB}"/>
              </a:ext>
            </a:extLst>
          </p:cNvPr>
          <p:cNvSpPr txBox="1"/>
          <p:nvPr/>
        </p:nvSpPr>
        <p:spPr>
          <a:xfrm>
            <a:off x="1063167" y="2073797"/>
            <a:ext cx="2419161" cy="1938992"/>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All of these are proper lifting technique </a:t>
            </a:r>
            <a:r>
              <a:rPr lang="en-US" sz="2400" i="1" dirty="0">
                <a:solidFill>
                  <a:schemeClr val="bg1"/>
                </a:solidFill>
                <a:latin typeface="Arial" panose="020B0604020202020204" pitchFamily="34" charset="0"/>
                <a:cs typeface="Arial" panose="020B0604020202020204" pitchFamily="34" charset="0"/>
              </a:rPr>
              <a:t>except</a:t>
            </a:r>
            <a:r>
              <a:rPr lang="en-US" sz="2400" dirty="0">
                <a:solidFill>
                  <a:schemeClr val="bg1"/>
                </a:solidFill>
                <a:latin typeface="Arial" panose="020B0604020202020204" pitchFamily="34" charset="0"/>
                <a:cs typeface="Arial" panose="020B0604020202020204" pitchFamily="34" charset="0"/>
              </a:rPr>
              <a:t>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40603"/>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bend your knees</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795643"/>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lift with your legs</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31026" y="3763868"/>
            <a:ext cx="2743200" cy="830997"/>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keep you back straight</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3450" y="4872052"/>
            <a:ext cx="2743200" cy="830997"/>
          </a:xfrm>
          <a:prstGeom prst="rect">
            <a:avLst/>
          </a:prstGeom>
          <a:noFill/>
        </p:spPr>
        <p:txBody>
          <a:bodyPr wrap="square" rtlCol="0">
            <a:spAutoFit/>
          </a:bodyPr>
          <a:lstStyle/>
          <a:p>
            <a:r>
              <a:rPr lang="en-US" sz="2400" dirty="0">
                <a:solidFill>
                  <a:srgbClr val="FFFF00"/>
                </a:solidFill>
                <a:latin typeface="Arial" panose="020B0604020202020204" pitchFamily="34" charset="0"/>
                <a:cs typeface="Arial" panose="020B0604020202020204" pitchFamily="34" charset="0"/>
              </a:rPr>
              <a:t>keep your head down</a:t>
            </a:r>
          </a:p>
        </p:txBody>
      </p:sp>
      <p:pic>
        <p:nvPicPr>
          <p:cNvPr id="18" name="Picture 17">
            <a:extLst>
              <a:ext uri="{FF2B5EF4-FFF2-40B4-BE49-F238E27FC236}">
                <a16:creationId xmlns:a16="http://schemas.microsoft.com/office/drawing/2014/main" id="{BA31E643-11A1-A34F-ACB9-47CB739C178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07435F3E-6485-ED46-A64D-58EE3978229F}"/>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269534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1.0.0 Section Review Question Three</a:t>
            </a: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endParaRPr lang="en-US" sz="2800" b="1" dirty="0">
              <a:solidFill>
                <a:prstClr val="black">
                  <a:lumMod val="50000"/>
                  <a:lumOff val="50000"/>
                </a:prstClr>
              </a:solidFill>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82894"/>
            <a:ext cx="2419161" cy="2308324"/>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Only store materials and equipment when they will not be in use for a week or more.</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1800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True</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10689"/>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False</a:t>
            </a:r>
          </a:p>
        </p:txBody>
      </p:sp>
      <p:pic>
        <p:nvPicPr>
          <p:cNvPr id="18" name="Picture 17">
            <a:extLst>
              <a:ext uri="{FF2B5EF4-FFF2-40B4-BE49-F238E27FC236}">
                <a16:creationId xmlns:a16="http://schemas.microsoft.com/office/drawing/2014/main" id="{951128F5-F52C-504B-9A55-BE10C4DE820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192639FD-0326-5E4E-A20E-62204C9CEE4A}"/>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183980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1.0.0 Section Review Question Three Answer</a:t>
            </a: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endParaRPr lang="en-US" sz="2800" b="1" dirty="0">
              <a:solidFill>
                <a:prstClr val="black">
                  <a:lumMod val="50000"/>
                  <a:lumOff val="50000"/>
                </a:prstClr>
              </a:solidFill>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82894"/>
            <a:ext cx="2419161" cy="2308324"/>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Only store materials and equipment when they will not be in use for a week or more.</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1800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True</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10689"/>
            <a:ext cx="2915478" cy="461665"/>
          </a:xfrm>
          <a:prstGeom prst="rect">
            <a:avLst/>
          </a:prstGeom>
          <a:noFill/>
        </p:spPr>
        <p:txBody>
          <a:bodyPr wrap="square" rtlCol="0">
            <a:spAutoFit/>
          </a:bodyPr>
          <a:lstStyle/>
          <a:p>
            <a:r>
              <a:rPr lang="en-US" sz="2400" dirty="0">
                <a:solidFill>
                  <a:srgbClr val="FFFF00"/>
                </a:solidFill>
                <a:latin typeface="Arial" panose="020B0604020202020204" pitchFamily="34" charset="0"/>
                <a:cs typeface="Arial" panose="020B0604020202020204" pitchFamily="34" charset="0"/>
              </a:rPr>
              <a:t>False</a:t>
            </a:r>
          </a:p>
        </p:txBody>
      </p:sp>
      <p:pic>
        <p:nvPicPr>
          <p:cNvPr id="18" name="Picture 17">
            <a:extLst>
              <a:ext uri="{FF2B5EF4-FFF2-40B4-BE49-F238E27FC236}">
                <a16:creationId xmlns:a16="http://schemas.microsoft.com/office/drawing/2014/main" id="{951128F5-F52C-504B-9A55-BE10C4DE820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192639FD-0326-5E4E-A20E-62204C9CEE4A}"/>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528279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1.0.0 Section Review Question Four</a:t>
            </a: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endParaRPr lang="en-US" sz="2800" b="1" dirty="0">
              <a:solidFill>
                <a:prstClr val="black">
                  <a:lumMod val="50000"/>
                  <a:lumOff val="50000"/>
                </a:prstClr>
              </a:solidFill>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57659"/>
            <a:ext cx="2419161" cy="1938992"/>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A knot used to form a loop that neither slips nor jams is called a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26827"/>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bow knot</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771816"/>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clove hitch</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44278" y="391633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bowline</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4278" y="5005291"/>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square knot</a:t>
            </a:r>
          </a:p>
        </p:txBody>
      </p:sp>
      <p:pic>
        <p:nvPicPr>
          <p:cNvPr id="18" name="Picture 17">
            <a:extLst>
              <a:ext uri="{FF2B5EF4-FFF2-40B4-BE49-F238E27FC236}">
                <a16:creationId xmlns:a16="http://schemas.microsoft.com/office/drawing/2014/main" id="{1C405BF6-9968-6B4F-818E-FECDCDD64F1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6F83496C-1FC8-1A46-BC1D-91374A10A9CA}"/>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536013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1.0.0 Section Review Question Four Answer</a:t>
            </a: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endParaRPr lang="en-US" sz="2800" b="1" dirty="0">
              <a:solidFill>
                <a:prstClr val="black">
                  <a:lumMod val="50000"/>
                  <a:lumOff val="50000"/>
                </a:prstClr>
              </a:solidFill>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57659"/>
            <a:ext cx="2419161" cy="1938992"/>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A knot used to form a loop that neither slips nor jams is called a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26827"/>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bow knot</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771816"/>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clove hitch</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44278" y="3916332"/>
            <a:ext cx="2743200" cy="461665"/>
          </a:xfrm>
          <a:prstGeom prst="rect">
            <a:avLst/>
          </a:prstGeom>
          <a:noFill/>
        </p:spPr>
        <p:txBody>
          <a:bodyPr wrap="square" rtlCol="0">
            <a:spAutoFit/>
          </a:bodyPr>
          <a:lstStyle/>
          <a:p>
            <a:r>
              <a:rPr lang="en-US" sz="2400" dirty="0">
                <a:solidFill>
                  <a:srgbClr val="FFFF00"/>
                </a:solidFill>
                <a:latin typeface="Arial" panose="020B0604020202020204" pitchFamily="34" charset="0"/>
                <a:cs typeface="Arial" panose="020B0604020202020204" pitchFamily="34" charset="0"/>
              </a:rPr>
              <a:t>bowline</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4278" y="5005291"/>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square knot</a:t>
            </a:r>
          </a:p>
        </p:txBody>
      </p:sp>
      <p:pic>
        <p:nvPicPr>
          <p:cNvPr id="18" name="Picture 17">
            <a:extLst>
              <a:ext uri="{FF2B5EF4-FFF2-40B4-BE49-F238E27FC236}">
                <a16:creationId xmlns:a16="http://schemas.microsoft.com/office/drawing/2014/main" id="{1C405BF6-9968-6B4F-818E-FECDCDD64F1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6F83496C-1FC8-1A46-BC1D-91374A10A9CA}"/>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215009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1.0.0 Section Review Question Five</a:t>
            </a: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endParaRPr lang="en-US" sz="2800" b="1" dirty="0">
              <a:solidFill>
                <a:prstClr val="black">
                  <a:lumMod val="50000"/>
                  <a:lumOff val="50000"/>
                </a:prstClr>
              </a:solidFill>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94779"/>
            <a:ext cx="2419161" cy="1938992"/>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Ask a co-worker for assistance when an object is longer than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47901"/>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8 feet</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10689"/>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10 feet</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31026" y="388832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12 feet</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3450" y="5056718"/>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15 feet</a:t>
            </a:r>
          </a:p>
        </p:txBody>
      </p:sp>
      <p:pic>
        <p:nvPicPr>
          <p:cNvPr id="18" name="Picture 17">
            <a:extLst>
              <a:ext uri="{FF2B5EF4-FFF2-40B4-BE49-F238E27FC236}">
                <a16:creationId xmlns:a16="http://schemas.microsoft.com/office/drawing/2014/main" id="{7FB3B26B-E957-AB44-BE59-8D38C7F73F3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B92ABC3C-0672-4945-B7A0-FE9FA37CCA61}"/>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739433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r>
              <a:rPr lang="en-US" sz="2800" b="1" dirty="0">
                <a:solidFill>
                  <a:prstClr val="black">
                    <a:lumMod val="50000"/>
                    <a:lumOff val="50000"/>
                  </a:prstClr>
                </a:solidFill>
                <a:latin typeface="Arial" panose="020B0604020202020204" pitchFamily="34" charset="0"/>
                <a:ea typeface="+mn-ea"/>
                <a:cs typeface="Arial" panose="020B0604020202020204" pitchFamily="34" charset="0"/>
              </a:rPr>
              <a:t>1.0.0 Section Review Question Five Answer</a:t>
            </a: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br>
              <a:rPr lang="en-US" sz="2800" b="1" dirty="0">
                <a:solidFill>
                  <a:prstClr val="black">
                    <a:lumMod val="50000"/>
                    <a:lumOff val="50000"/>
                  </a:prstClr>
                </a:solidFill>
                <a:latin typeface="Arial" panose="020B0604020202020204" pitchFamily="34" charset="0"/>
                <a:ea typeface="+mn-ea"/>
                <a:cs typeface="Arial" panose="020B0604020202020204" pitchFamily="34" charset="0"/>
              </a:rPr>
            </a:br>
            <a:endParaRPr lang="en-US" sz="2800" b="1" dirty="0">
              <a:solidFill>
                <a:prstClr val="black">
                  <a:lumMod val="50000"/>
                  <a:lumOff val="50000"/>
                </a:prstClr>
              </a:solidFill>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94779"/>
            <a:ext cx="2419161" cy="1938992"/>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Ask a co-worker for assistance when </a:t>
            </a:r>
            <a:r>
              <a:rPr lang="en-US" sz="2400">
                <a:solidFill>
                  <a:schemeClr val="bg1"/>
                </a:solidFill>
                <a:latin typeface="Arial" panose="020B0604020202020204" pitchFamily="34" charset="0"/>
                <a:cs typeface="Arial" panose="020B0604020202020204" pitchFamily="34" charset="0"/>
              </a:rPr>
              <a:t>an object </a:t>
            </a:r>
            <a:r>
              <a:rPr lang="en-US" sz="2400" dirty="0">
                <a:solidFill>
                  <a:schemeClr val="bg1"/>
                </a:solidFill>
                <a:latin typeface="Arial" panose="020B0604020202020204" pitchFamily="34" charset="0"/>
                <a:cs typeface="Arial" panose="020B0604020202020204" pitchFamily="34" charset="0"/>
              </a:rPr>
              <a:t>is longer than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47901"/>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8 feet</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10689"/>
            <a:ext cx="2915478" cy="461665"/>
          </a:xfrm>
          <a:prstGeom prst="rect">
            <a:avLst/>
          </a:prstGeom>
          <a:noFill/>
        </p:spPr>
        <p:txBody>
          <a:bodyPr wrap="square" rtlCol="0">
            <a:spAutoFit/>
          </a:bodyPr>
          <a:lstStyle/>
          <a:p>
            <a:r>
              <a:rPr lang="en-US" sz="2400" dirty="0">
                <a:solidFill>
                  <a:srgbClr val="FFFF00"/>
                </a:solidFill>
                <a:latin typeface="Arial" panose="020B0604020202020204" pitchFamily="34" charset="0"/>
                <a:cs typeface="Arial" panose="020B0604020202020204" pitchFamily="34" charset="0"/>
              </a:rPr>
              <a:t>10 feet</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31026" y="388832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12 feet</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3450" y="5056718"/>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15 feet</a:t>
            </a:r>
          </a:p>
        </p:txBody>
      </p:sp>
      <p:pic>
        <p:nvPicPr>
          <p:cNvPr id="18" name="Picture 17">
            <a:extLst>
              <a:ext uri="{FF2B5EF4-FFF2-40B4-BE49-F238E27FC236}">
                <a16:creationId xmlns:a16="http://schemas.microsoft.com/office/drawing/2014/main" id="{7FB3B26B-E957-AB44-BE59-8D38C7F73F3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B92ABC3C-0672-4945-B7A0-FE9FA37CCA61}"/>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255826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66AEB-E2C8-E14E-9B36-66252EC9F29F}"/>
              </a:ext>
            </a:extLst>
          </p:cNvPr>
          <p:cNvSpPr>
            <a:spLocks noGrp="1"/>
          </p:cNvSpPr>
          <p:nvPr>
            <p:ph type="ctrTitle"/>
          </p:nvPr>
        </p:nvSpPr>
        <p:spPr>
          <a:xfrm>
            <a:off x="734182" y="3667140"/>
            <a:ext cx="8144838" cy="1982379"/>
          </a:xfrm>
        </p:spPr>
        <p:txBody>
          <a:bodyPr anchor="t" anchorCtr="0">
            <a:noAutofit/>
          </a:bodyPr>
          <a:lstStyle/>
          <a:p>
            <a:pPr marL="9525" algn="l"/>
            <a:r>
              <a:rPr lang="en-US" sz="3200" b="1" dirty="0">
                <a:latin typeface="Arial" panose="020B0604020202020204" pitchFamily="34" charset="0"/>
                <a:cs typeface="Arial" panose="020B0604020202020204" pitchFamily="34" charset="0"/>
              </a:rPr>
              <a:t>Next Section…</a:t>
            </a:r>
            <a:br>
              <a:rPr lang="en-US" sz="3200" b="1" dirty="0">
                <a:latin typeface="Arial" panose="020B0604020202020204" pitchFamily="34" charset="0"/>
                <a:cs typeface="Arial" panose="020B0604020202020204" pitchFamily="34" charset="0"/>
              </a:rPr>
            </a:b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2.0.0 Material Handling Equipment</a:t>
            </a:r>
            <a:br>
              <a:rPr lang="en-US" sz="3200" b="1" dirty="0">
                <a:latin typeface="Arial" panose="020B0604020202020204" pitchFamily="34" charset="0"/>
                <a:cs typeface="Arial" panose="020B0604020202020204" pitchFamily="34" charset="0"/>
              </a:rPr>
            </a:br>
            <a:br>
              <a:rPr lang="en-US" sz="3200" b="1"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Read Sections 2.0.0 through 2.2.6. Complete the Section 2.0.0 Section Review.</a:t>
            </a:r>
            <a:endParaRPr lang="en-US" sz="24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AF3EA0C-8C93-5446-8A0C-EA14745853E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429000"/>
          </a:xfrm>
          <a:prstGeom prst="rect">
            <a:avLst/>
          </a:prstGeom>
        </p:spPr>
      </p:pic>
    </p:spTree>
    <p:extLst>
      <p:ext uri="{BB962C8B-B14F-4D97-AF65-F5344CB8AC3E}">
        <p14:creationId xmlns:p14="http://schemas.microsoft.com/office/powerpoint/2010/main" val="20309594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4415</TotalTime>
  <Words>1432</Words>
  <Application>Microsoft Office PowerPoint</Application>
  <PresentationFormat>On-screen Show (4:3)</PresentationFormat>
  <Paragraphs>182</Paragraphs>
  <Slides>33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Module 00109  Introduction to Material Handling</vt:lpstr>
      <vt:lpstr>1.0.0 Material Handling</vt:lpstr>
      <vt:lpstr>Objective</vt:lpstr>
      <vt:lpstr>Performance Tasks</vt:lpstr>
      <vt:lpstr>Trade Terms (1 of 2)</vt:lpstr>
      <vt:lpstr>Trade Terms (2 of 2)</vt:lpstr>
      <vt:lpstr>1.1.0 – Material Handling Basics</vt:lpstr>
      <vt:lpstr>1.1.1–1.1.2 – Pre-Task Planning and Personal Protective Equipment</vt:lpstr>
      <vt:lpstr>1.1.3 – Proper Lifting and Lowering Procedures (1 of 2)</vt:lpstr>
      <vt:lpstr>1.1.3 – Proper Lifting and Lowering Procedures (2 of 2)</vt:lpstr>
      <vt:lpstr>1.2.1 – Stacking and Storing Materials (1 of 3)</vt:lpstr>
      <vt:lpstr>1.2.1 – Stacking and Storing Materials (2 of 3)</vt:lpstr>
      <vt:lpstr>1.2.1 – Stacking and Storing Materials (3 of 3)</vt:lpstr>
      <vt:lpstr>1.2.2 – Working from Heights</vt:lpstr>
      <vt:lpstr>1.3.0 – Knots for Material Handling</vt:lpstr>
      <vt:lpstr>1.3.1 – The Square Knot (1 of 2)</vt:lpstr>
      <vt:lpstr>1.3.1 – The Square Knot (2 of 2)</vt:lpstr>
      <vt:lpstr>1.3.2 – The Bowline</vt:lpstr>
      <vt:lpstr>1.3.3 – The Half Hitch</vt:lpstr>
      <vt:lpstr>1.3.4 – The Clove Hitch (1 of 3)</vt:lpstr>
      <vt:lpstr>1.3.4 – The Clove Hitch (2 of 3)</vt:lpstr>
      <vt:lpstr>1.3.4 – The Clove Hitch (3 of 3)</vt:lpstr>
      <vt:lpstr>  1.0.0 Section Review Question One  </vt:lpstr>
      <vt:lpstr>  1.0.0 Section Review Question One Answer  </vt:lpstr>
      <vt:lpstr>  1.0.0 Section Review Question Two  </vt:lpstr>
      <vt:lpstr>  1.0.0 Section Review Question Two Answer  </vt:lpstr>
      <vt:lpstr>  1.0.0 Section Review Question Three  </vt:lpstr>
      <vt:lpstr>  1.0.0 Section Review Question Three Answer  </vt:lpstr>
      <vt:lpstr>  1.0.0 Section Review Question Four  </vt:lpstr>
      <vt:lpstr>  1.0.0 Section Review Question Four Answer  </vt:lpstr>
      <vt:lpstr>  1.0.0 Section Review Question Five  </vt:lpstr>
      <vt:lpstr>  1.0.0 Section Review Question Five Answer  </vt:lpstr>
      <vt:lpstr>Next Section…  2.0.0 Material Handling Equipment  Read Sections 2.0.0 through 2.2.6. Complete the Section 2.0.0 Section 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00106 Introduction to Basic Rigging </dc:title>
  <dc:creator>Thomas Darling</dc:creator>
  <cp:lastModifiedBy>Jen Frew</cp:lastModifiedBy>
  <cp:revision>146</cp:revision>
  <cp:lastPrinted>2021-01-28T18:27:55Z</cp:lastPrinted>
  <dcterms:created xsi:type="dcterms:W3CDTF">2021-01-28T16:12:03Z</dcterms:created>
  <dcterms:modified xsi:type="dcterms:W3CDTF">2021-04-08T14:08:40Z</dcterms:modified>
</cp:coreProperties>
</file>