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slideLayouts/slideLayout1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71" r:id="rId3"/>
    <p:sldMasterId id="2147483663" r:id="rId4"/>
    <p:sldMasterId id="2147483981" r:id="rId5"/>
    <p:sldMasterId id="2147483985" r:id="rId6"/>
  </p:sldMasterIdLst>
  <p:notesMasterIdLst>
    <p:notesMasterId r:id="rId24"/>
  </p:notesMasterIdLst>
  <p:handoutMasterIdLst>
    <p:handoutMasterId r:id="rId25"/>
  </p:handoutMasterIdLst>
  <p:sldIdLst>
    <p:sldId id="283" r:id="rId7"/>
    <p:sldId id="271" r:id="rId8"/>
    <p:sldId id="272" r:id="rId9"/>
    <p:sldId id="284" r:id="rId10"/>
    <p:sldId id="273" r:id="rId11"/>
    <p:sldId id="285" r:id="rId12"/>
    <p:sldId id="274" r:id="rId13"/>
    <p:sldId id="275" r:id="rId14"/>
    <p:sldId id="276" r:id="rId15"/>
    <p:sldId id="277" r:id="rId16"/>
    <p:sldId id="278" r:id="rId17"/>
    <p:sldId id="279" r:id="rId18"/>
    <p:sldId id="280" r:id="rId19"/>
    <p:sldId id="281" r:id="rId20"/>
    <p:sldId id="286" r:id="rId21"/>
    <p:sldId id="287" r:id="rId22"/>
    <p:sldId id="282" r:id="rId23"/>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521415D9-36F7-43E2-AB2F-B90AF26B5E84}">
      <p14:sectionLst xmlns:p14="http://schemas.microsoft.com/office/powerpoint/2010/main">
        <p14:section name="Introduction to Construction Drawings 00105-15" id="{4E57273C-BC16-8F4E-9B8E-F59ACF11BE88}">
          <p14:sldIdLst>
            <p14:sldId id="283"/>
          </p14:sldIdLst>
        </p14:section>
        <p14:section name="Session 2: Identifying Drawing Elements; Dimensions and Drawing Scales; Using Scales" id="{A1D9B664-AFA1-BF4F-9F5A-158F8FF10558}">
          <p14:sldIdLst>
            <p14:sldId id="271"/>
            <p14:sldId id="272"/>
            <p14:sldId id="284"/>
          </p14:sldIdLst>
        </p14:section>
        <p14:section name="Sections 1.3.1-1.3.2" id="{4378D152-E95C-D447-9506-51E5C68202A7}">
          <p14:sldIdLst>
            <p14:sldId id="273"/>
            <p14:sldId id="285"/>
            <p14:sldId id="274"/>
          </p14:sldIdLst>
        </p14:section>
        <p14:section name="Section 1.3.3" id="{0A7C071D-BBF2-5E4F-9BA9-978BA08D2276}">
          <p14:sldIdLst>
            <p14:sldId id="275"/>
          </p14:sldIdLst>
        </p14:section>
        <p14:section name="Section 1.4.1" id="{120F83D0-6B54-FD47-8B8E-95009540D0BB}">
          <p14:sldIdLst>
            <p14:sldId id="276"/>
          </p14:sldIdLst>
        </p14:section>
        <p14:section name="Section 1.5.1" id="{63A25641-580D-8D4D-A776-82E83FFB4407}">
          <p14:sldIdLst>
            <p14:sldId id="277"/>
            <p14:sldId id="278"/>
          </p14:sldIdLst>
        </p14:section>
        <p14:section name="Section 1.5.2" id="{1B8C7F88-06A7-174F-A5F1-029CC0865C46}">
          <p14:sldIdLst>
            <p14:sldId id="279"/>
            <p14:sldId id="280"/>
          </p14:sldIdLst>
        </p14:section>
        <p14:section name="Session 2 Wrap-Up" id="{D64E60CA-ADD3-5748-9FFE-85DD3DDFCC5F}">
          <p14:sldIdLst>
            <p14:sldId id="281"/>
            <p14:sldId id="286"/>
            <p14:sldId id="287"/>
            <p14:sldId id="28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E461A"/>
    <a:srgbClr val="0F3F10"/>
    <a:srgbClr val="A26921"/>
    <a:srgbClr val="A83518"/>
    <a:srgbClr val="D9A20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86" autoAdjust="0"/>
    <p:restoredTop sz="85515" autoAdjust="0"/>
  </p:normalViewPr>
  <p:slideViewPr>
    <p:cSldViewPr snapToGrid="0" snapToObjects="1">
      <p:cViewPr varScale="1">
        <p:scale>
          <a:sx n="135" d="100"/>
          <a:sy n="135" d="100"/>
        </p:scale>
        <p:origin x="228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59" d="100"/>
          <a:sy n="59" d="100"/>
        </p:scale>
        <p:origin x="-1504"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F0A74101-2595-C748-9F86-DC0CCC2A9351}" type="datetimeFigureOut">
              <a:rPr lang="en-US"/>
              <a:pPr>
                <a:defRPr/>
              </a:pPr>
              <a:t>8/7/18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BC24B406-11E6-4444-A0AF-23EDA9E3F33C}" type="slidenum">
              <a:rPr lang="en-US"/>
              <a:pPr>
                <a:defRPr/>
              </a:pPr>
              <a:t>‹#›</a:t>
            </a:fld>
            <a:endParaRPr lang="en-US" dirty="0"/>
          </a:p>
        </p:txBody>
      </p:sp>
    </p:spTree>
    <p:extLst>
      <p:ext uri="{BB962C8B-B14F-4D97-AF65-F5344CB8AC3E}">
        <p14:creationId xmlns:p14="http://schemas.microsoft.com/office/powerpoint/2010/main" val="14989428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F7482468-2443-6E45-BAD5-08B0BBB6D447}" type="datetimeFigureOut">
              <a:rPr lang="en-US"/>
              <a:pPr>
                <a:defRPr/>
              </a:pPr>
              <a:t>8/7/18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C6635EC2-2673-F040-B191-2C0C9DFD7C44}" type="slidenum">
              <a:rPr lang="en-US"/>
              <a:pPr>
                <a:defRPr/>
              </a:pPr>
              <a:t>‹#›</a:t>
            </a:fld>
            <a:endParaRPr lang="en-US" dirty="0"/>
          </a:p>
        </p:txBody>
      </p:sp>
    </p:spTree>
    <p:extLst>
      <p:ext uri="{BB962C8B-B14F-4D97-AF65-F5344CB8AC3E}">
        <p14:creationId xmlns:p14="http://schemas.microsoft.com/office/powerpoint/2010/main" val="1013790150"/>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Use the figure to identify the various types of drawing lines and their meaning.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5</a:t>
            </a:fld>
            <a:endParaRPr lang="en-US" dirty="0"/>
          </a:p>
        </p:txBody>
      </p:sp>
    </p:spTree>
    <p:extLst>
      <p:ext uri="{BB962C8B-B14F-4D97-AF65-F5344CB8AC3E}">
        <p14:creationId xmlns:p14="http://schemas.microsoft.com/office/powerpoint/2010/main" val="2551681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Use the figure to identify the various types of drawing lines and their meaning. Discuss the need for abbreviations and symbols on a drawing.</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6</a:t>
            </a:fld>
            <a:endParaRPr lang="en-US" dirty="0"/>
          </a:p>
        </p:txBody>
      </p:sp>
    </p:spTree>
    <p:extLst>
      <p:ext uri="{BB962C8B-B14F-4D97-AF65-F5344CB8AC3E}">
        <p14:creationId xmlns:p14="http://schemas.microsoft.com/office/powerpoint/2010/main" val="2551681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Emphasize that each trade has its own symbols. Ask the trainees why it is important to understand the symbols used by other trades. Review common symbols used on various drawing types.</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7</a:t>
            </a:fld>
            <a:endParaRPr lang="en-US" dirty="0"/>
          </a:p>
        </p:txBody>
      </p:sp>
    </p:spTree>
    <p:extLst>
      <p:ext uri="{BB962C8B-B14F-4D97-AF65-F5344CB8AC3E}">
        <p14:creationId xmlns:p14="http://schemas.microsoft.com/office/powerpoint/2010/main" val="2716738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how drawing gridlines are used in the same manner as those found on larger maps. Point out why certain numbers and letters are omitted.</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8</a:t>
            </a:fld>
            <a:endParaRPr lang="en-US" dirty="0"/>
          </a:p>
        </p:txBody>
      </p:sp>
    </p:spTree>
    <p:extLst>
      <p:ext uri="{BB962C8B-B14F-4D97-AF65-F5344CB8AC3E}">
        <p14:creationId xmlns:p14="http://schemas.microsoft.com/office/powerpoint/2010/main" val="993874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Describe how dimensions are generally shown on a drawing. Use the figure to show how two dimensions can easily be misunderstood. Stress the importance of accurate measurements.</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9</a:t>
            </a:fld>
            <a:endParaRPr lang="en-US" dirty="0"/>
          </a:p>
        </p:txBody>
      </p:sp>
    </p:spTree>
    <p:extLst>
      <p:ext uri="{BB962C8B-B14F-4D97-AF65-F5344CB8AC3E}">
        <p14:creationId xmlns:p14="http://schemas.microsoft.com/office/powerpoint/2010/main" val="2199055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Describe the use of an architect's scale. Discuss the measurements depicted on the scale.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10</a:t>
            </a:fld>
            <a:endParaRPr lang="en-US" dirty="0"/>
          </a:p>
        </p:txBody>
      </p:sp>
    </p:spTree>
    <p:extLst>
      <p:ext uri="{BB962C8B-B14F-4D97-AF65-F5344CB8AC3E}">
        <p14:creationId xmlns:p14="http://schemas.microsoft.com/office/powerpoint/2010/main" val="288394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how to read an architect's scale.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11</a:t>
            </a:fld>
            <a:endParaRPr lang="en-US" dirty="0"/>
          </a:p>
        </p:txBody>
      </p:sp>
    </p:spTree>
    <p:extLst>
      <p:ext uri="{BB962C8B-B14F-4D97-AF65-F5344CB8AC3E}">
        <p14:creationId xmlns:p14="http://schemas.microsoft.com/office/powerpoint/2010/main" val="3612649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Discuss how metric architect's scales are calibrated. Explain how it is determined whether the millimeter or meter is used and when kilometers are used. Explain how to properly use the metric architect's scale.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12</a:t>
            </a:fld>
            <a:endParaRPr lang="en-US" dirty="0"/>
          </a:p>
        </p:txBody>
      </p:sp>
    </p:spTree>
    <p:extLst>
      <p:ext uri="{BB962C8B-B14F-4D97-AF65-F5344CB8AC3E}">
        <p14:creationId xmlns:p14="http://schemas.microsoft.com/office/powerpoint/2010/main" val="1124184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ＭＳ Ｐゴシック" charset="0"/>
                <a:cs typeface="ＭＳ Ｐゴシック" charset="0"/>
              </a:rPr>
              <a:t>Discuss the uses of an engineer's scale. Discuss how the scale is set up for measurements in comparison to the architect's scale. Explain how to read and use the engineer's scale.</a:t>
            </a:r>
          </a:p>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13</a:t>
            </a:fld>
            <a:endParaRPr lang="en-US" dirty="0"/>
          </a:p>
        </p:txBody>
      </p:sp>
    </p:spTree>
    <p:extLst>
      <p:ext uri="{BB962C8B-B14F-4D97-AF65-F5344CB8AC3E}">
        <p14:creationId xmlns:p14="http://schemas.microsoft.com/office/powerpoint/2010/main" val="954405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Trade Terms introduced in this session to verify that the trainees are familiar with the terms. Have the trainees define the term, and then click to have the definitions appear, one at a time.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14</a:t>
            </a:fld>
            <a:endParaRPr lang="en-US" dirty="0"/>
          </a:p>
        </p:txBody>
      </p:sp>
    </p:spTree>
    <p:extLst>
      <p:ext uri="{BB962C8B-B14F-4D97-AF65-F5344CB8AC3E}">
        <p14:creationId xmlns:p14="http://schemas.microsoft.com/office/powerpoint/2010/main" val="3937857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Trade Terms introduced in this session to verify that the trainees are familiar with the terms. Have the trainees define the term, and then click to have the definitions appear, one at a time.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15</a:t>
            </a:fld>
            <a:endParaRPr lang="en-US" dirty="0"/>
          </a:p>
        </p:txBody>
      </p:sp>
    </p:spTree>
    <p:extLst>
      <p:ext uri="{BB962C8B-B14F-4D97-AF65-F5344CB8AC3E}">
        <p14:creationId xmlns:p14="http://schemas.microsoft.com/office/powerpoint/2010/main" val="3937857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Trade Terms introduced in this session to verify that the trainees are familiar with the terms. Have the trainees define the term, and then click to have the definitions appear, one at a time.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16</a:t>
            </a:fld>
            <a:endParaRPr lang="en-US" dirty="0"/>
          </a:p>
        </p:txBody>
      </p:sp>
    </p:spTree>
    <p:extLst>
      <p:ext uri="{BB962C8B-B14F-4D97-AF65-F5344CB8AC3E}">
        <p14:creationId xmlns:p14="http://schemas.microsoft.com/office/powerpoint/2010/main" val="3937857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1572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15500" y="1070003"/>
            <a:ext cx="7628500" cy="681976"/>
          </a:xfrm>
          <a:prstGeom prst="rect">
            <a:avLst/>
          </a:prstGeom>
        </p:spPr>
        <p:txBody>
          <a:bodyPr/>
          <a:lstStyle>
            <a:lvl1pPr algn="l">
              <a:defRPr sz="3600" baseline="0">
                <a:solidFill>
                  <a:schemeClr val="bg1"/>
                </a:solidFill>
              </a:defRPr>
            </a:lvl1pPr>
          </a:lstStyle>
          <a:p>
            <a:r>
              <a:rPr lang="en-US"/>
              <a:t>Click to edit Master title style</a:t>
            </a:r>
            <a:endParaRPr lang="en-US" dirty="0"/>
          </a:p>
        </p:txBody>
      </p:sp>
      <p:sp>
        <p:nvSpPr>
          <p:cNvPr id="8" name="Text Placeholder 7"/>
          <p:cNvSpPr>
            <a:spLocks noGrp="1"/>
          </p:cNvSpPr>
          <p:nvPr>
            <p:ph type="body" sz="quarter" idx="11"/>
          </p:nvPr>
        </p:nvSpPr>
        <p:spPr>
          <a:xfrm>
            <a:off x="434975" y="1928813"/>
            <a:ext cx="8220075" cy="399732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p:cNvSpPr>
            <a:spLocks noGrp="1"/>
          </p:cNvSpPr>
          <p:nvPr>
            <p:ph type="ftr" sz="quarter" idx="12"/>
          </p:nvPr>
        </p:nvSpPr>
        <p:spPr/>
        <p:txBody>
          <a:bodyPr/>
          <a:lstStyle>
            <a:lvl1pPr>
              <a:defRPr sz="1200"/>
            </a:lvl1pPr>
          </a:lstStyle>
          <a:p>
            <a:pPr>
              <a:buFont typeface="Arial"/>
              <a:buNone/>
              <a:defRPr/>
            </a:pPr>
            <a:r>
              <a:rPr lang="en-US" dirty="0">
                <a:effectLst>
                  <a:glow rad="139700">
                    <a:schemeClr val="bg1">
                      <a:alpha val="10000"/>
                    </a:schemeClr>
                  </a:glow>
                </a:effectLst>
              </a:rPr>
              <a:t>Introduction to Construction Drawings 00105-15</a:t>
            </a:r>
          </a:p>
        </p:txBody>
      </p:sp>
    </p:spTree>
    <p:extLst>
      <p:ext uri="{BB962C8B-B14F-4D97-AF65-F5344CB8AC3E}">
        <p14:creationId xmlns:p14="http://schemas.microsoft.com/office/powerpoint/2010/main" val="1084237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69056" y="446812"/>
            <a:ext cx="8229600" cy="505605"/>
          </a:xfrm>
          <a:prstGeom prst="rect">
            <a:avLst/>
          </a:prstGeom>
        </p:spPr>
        <p:txBody>
          <a:bodyPr vert="horz"/>
          <a:lstStyle>
            <a:lvl1pPr>
              <a:defRPr b="1" i="0"/>
            </a:lvl1pPr>
          </a:lstStyle>
          <a:p>
            <a:r>
              <a:rPr lang="en-US"/>
              <a:t>Click to edit Master title style</a:t>
            </a:r>
            <a:endParaRPr lang="en-US" dirty="0"/>
          </a:p>
        </p:txBody>
      </p:sp>
      <p:sp>
        <p:nvSpPr>
          <p:cNvPr id="6" name="Content Placeholder 4"/>
          <p:cNvSpPr>
            <a:spLocks noGrp="1"/>
          </p:cNvSpPr>
          <p:nvPr>
            <p:ph sz="quarter" idx="11"/>
          </p:nvPr>
        </p:nvSpPr>
        <p:spPr>
          <a:xfrm>
            <a:off x="268792" y="1093788"/>
            <a:ext cx="8606416" cy="52324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315345" y="6467475"/>
            <a:ext cx="4915844" cy="219075"/>
          </a:xfrm>
          <a:prstGeom prst="rect">
            <a:avLst/>
          </a:prstGeom>
        </p:spPr>
        <p:txBody>
          <a:bodyPr vert="horz" lIns="91440" tIns="45720" rIns="91440" bIns="45720" rtlCol="0" anchor="ctr"/>
          <a:lstStyle>
            <a:lvl1pPr algn="r" fontAlgn="auto">
              <a:spcBef>
                <a:spcPts val="0"/>
              </a:spcBef>
              <a:spcAft>
                <a:spcPts val="0"/>
              </a:spcAft>
              <a:defRPr sz="1200" dirty="0">
                <a:solidFill>
                  <a:schemeClr val="bg1">
                    <a:lumMod val="85000"/>
                  </a:schemeClr>
                </a:solidFill>
                <a:latin typeface="+mn-lt"/>
                <a:ea typeface="+mn-ea"/>
                <a:cs typeface="+mn-cs"/>
              </a:defRPr>
            </a:lvl1pPr>
          </a:lstStyle>
          <a:p>
            <a:pPr>
              <a:buFont typeface="Arial"/>
              <a:buNone/>
              <a:defRPr/>
            </a:pPr>
            <a:r>
              <a:rPr lang="en-US" dirty="0">
                <a:effectLst>
                  <a:glow rad="139700">
                    <a:schemeClr val="bg1">
                      <a:alpha val="10000"/>
                    </a:schemeClr>
                  </a:glow>
                </a:effectLst>
              </a:rPr>
              <a:t>Introduction to Construction Drawings 00105-15</a:t>
            </a:r>
          </a:p>
        </p:txBody>
      </p:sp>
    </p:spTree>
    <p:extLst>
      <p:ext uri="{BB962C8B-B14F-4D97-AF65-F5344CB8AC3E}">
        <p14:creationId xmlns:p14="http://schemas.microsoft.com/office/powerpoint/2010/main" val="4039373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056" y="446812"/>
            <a:ext cx="8229600" cy="505605"/>
          </a:xfrm>
          <a:prstGeom prst="rect">
            <a:avLst/>
          </a:prstGeom>
        </p:spPr>
        <p:txBody>
          <a:bodyPr vert="horz"/>
          <a:lstStyle>
            <a:lvl1pPr>
              <a:defRPr b="1" i="0"/>
            </a:lvl1pPr>
          </a:lstStyle>
          <a:p>
            <a:r>
              <a:rPr lang="en-US"/>
              <a:t>Click to edit Master title style</a:t>
            </a:r>
            <a:endParaRPr lang="en-US" dirty="0"/>
          </a:p>
        </p:txBody>
      </p:sp>
      <p:sp>
        <p:nvSpPr>
          <p:cNvPr id="5" name="Content Placeholder 4"/>
          <p:cNvSpPr>
            <a:spLocks noGrp="1"/>
          </p:cNvSpPr>
          <p:nvPr>
            <p:ph sz="quarter" idx="11"/>
          </p:nvPr>
        </p:nvSpPr>
        <p:spPr>
          <a:xfrm>
            <a:off x="268792" y="1093788"/>
            <a:ext cx="8606416" cy="52324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2"/>
          <p:cNvSpPr>
            <a:spLocks noGrp="1"/>
          </p:cNvSpPr>
          <p:nvPr>
            <p:ph type="ftr" sz="quarter" idx="12"/>
          </p:nvPr>
        </p:nvSpPr>
        <p:spPr/>
        <p:txBody>
          <a:bodyPr/>
          <a:lstStyle>
            <a:lvl1pPr>
              <a:defRPr dirty="0">
                <a:solidFill>
                  <a:schemeClr val="tx1"/>
                </a:solidFill>
              </a:defRPr>
            </a:lvl1pPr>
          </a:lstStyle>
          <a:p>
            <a:pPr>
              <a:buFont typeface="Arial"/>
              <a:buNone/>
              <a:defRPr/>
            </a:pPr>
            <a:r>
              <a:rPr lang="en-US" dirty="0">
                <a:effectLst>
                  <a:glow rad="139700">
                    <a:schemeClr val="bg1">
                      <a:alpha val="10000"/>
                    </a:schemeClr>
                  </a:glow>
                </a:effectLst>
              </a:rPr>
              <a:t>Introduction to Construction Drawings 00105-15</a:t>
            </a:r>
          </a:p>
        </p:txBody>
      </p:sp>
    </p:spTree>
    <p:extLst>
      <p:ext uri="{BB962C8B-B14F-4D97-AF65-F5344CB8AC3E}">
        <p14:creationId xmlns:p14="http://schemas.microsoft.com/office/powerpoint/2010/main" val="4072397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056" y="446812"/>
            <a:ext cx="8229600" cy="505605"/>
          </a:xfrm>
          <a:prstGeom prst="rect">
            <a:avLst/>
          </a:prstGeom>
        </p:spPr>
        <p:txBody>
          <a:bodyPr vert="horz"/>
          <a:lstStyle>
            <a:lvl1pPr>
              <a:defRPr b="1" i="0"/>
            </a:lvl1pPr>
          </a:lstStyle>
          <a:p>
            <a:r>
              <a:rPr lang="en-US"/>
              <a:t>Click to edit Master title style</a:t>
            </a:r>
            <a:endParaRPr lang="en-US" dirty="0"/>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dirty="0">
                <a:effectLst>
                  <a:glow rad="139700">
                    <a:schemeClr val="bg1">
                      <a:alpha val="10000"/>
                    </a:schemeClr>
                  </a:glow>
                </a:effectLst>
              </a:rPr>
              <a:t>Introduction to Construction Drawings 00105-15</a:t>
            </a:r>
          </a:p>
        </p:txBody>
      </p:sp>
      <p:sp>
        <p:nvSpPr>
          <p:cNvPr id="6" name="Content Placeholder 4"/>
          <p:cNvSpPr>
            <a:spLocks noGrp="1"/>
          </p:cNvSpPr>
          <p:nvPr>
            <p:ph sz="quarter" idx="11"/>
          </p:nvPr>
        </p:nvSpPr>
        <p:spPr>
          <a:xfrm>
            <a:off x="268792" y="1093788"/>
            <a:ext cx="8606416" cy="52324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009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056" y="446812"/>
            <a:ext cx="8229600" cy="505605"/>
          </a:xfrm>
          <a:prstGeom prst="rect">
            <a:avLst/>
          </a:prstGeom>
        </p:spPr>
        <p:txBody>
          <a:bodyPr vert="horz"/>
          <a:lstStyle>
            <a:lvl1pPr>
              <a:defRPr b="1" i="0"/>
            </a:lvl1pPr>
          </a:lstStyle>
          <a:p>
            <a:r>
              <a:rPr lang="en-US"/>
              <a:t>Click to edit Master title style</a:t>
            </a:r>
            <a:endParaRPr lang="en-US" dirty="0"/>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dirty="0">
                <a:effectLst>
                  <a:glow rad="139700">
                    <a:schemeClr val="bg1">
                      <a:alpha val="10000"/>
                    </a:schemeClr>
                  </a:glow>
                </a:effectLst>
              </a:rPr>
              <a:t>Introduction to Construction Drawings 00105-15</a:t>
            </a:r>
          </a:p>
        </p:txBody>
      </p:sp>
      <p:sp>
        <p:nvSpPr>
          <p:cNvPr id="6" name="Content Placeholder 4"/>
          <p:cNvSpPr>
            <a:spLocks noGrp="1"/>
          </p:cNvSpPr>
          <p:nvPr>
            <p:ph sz="quarter" idx="11"/>
          </p:nvPr>
        </p:nvSpPr>
        <p:spPr>
          <a:xfrm>
            <a:off x="268792" y="1093788"/>
            <a:ext cx="8606416" cy="52324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8662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6194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8596" y="917144"/>
            <a:ext cx="7793125" cy="495383"/>
          </a:xfrm>
          <a:prstGeom prst="rect">
            <a:avLst/>
          </a:prstGeom>
        </p:spPr>
        <p:txBody>
          <a:bodyPr/>
          <a:lstStyle>
            <a:lvl1pPr>
              <a:defRPr sz="3200"/>
            </a:lvl1pPr>
          </a:lstStyle>
          <a:p>
            <a:r>
              <a:rPr lang="en-US"/>
              <a:t>Click to edit Master title style</a:t>
            </a:r>
            <a:endParaRPr lang="en-US" dirty="0"/>
          </a:p>
        </p:txBody>
      </p:sp>
      <p:sp>
        <p:nvSpPr>
          <p:cNvPr id="8" name="Text Placeholder 7"/>
          <p:cNvSpPr>
            <a:spLocks noGrp="1"/>
          </p:cNvSpPr>
          <p:nvPr>
            <p:ph type="body" sz="quarter" idx="11"/>
          </p:nvPr>
        </p:nvSpPr>
        <p:spPr>
          <a:xfrm>
            <a:off x="505632" y="1598612"/>
            <a:ext cx="8125386" cy="42217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1"/>
          <p:cNvSpPr>
            <a:spLocks noGrp="1"/>
          </p:cNvSpPr>
          <p:nvPr>
            <p:ph type="ftr" sz="quarter" idx="12"/>
          </p:nvPr>
        </p:nvSpPr>
        <p:spPr/>
        <p:txBody>
          <a:bodyPr/>
          <a:lstStyle>
            <a:lvl1pPr>
              <a:defRPr/>
            </a:lvl1pPr>
          </a:lstStyle>
          <a:p>
            <a:pPr>
              <a:buFont typeface="Arial"/>
              <a:buNone/>
              <a:defRPr/>
            </a:pPr>
            <a:r>
              <a:rPr lang="en-US" dirty="0">
                <a:effectLst>
                  <a:glow rad="139700">
                    <a:schemeClr val="bg1">
                      <a:alpha val="10000"/>
                    </a:schemeClr>
                  </a:glow>
                </a:effectLst>
              </a:rPr>
              <a:t>Introduction to Construction Drawings 00105-15</a:t>
            </a:r>
          </a:p>
        </p:txBody>
      </p:sp>
    </p:spTree>
    <p:extLst>
      <p:ext uri="{BB962C8B-B14F-4D97-AF65-F5344CB8AC3E}">
        <p14:creationId xmlns:p14="http://schemas.microsoft.com/office/powerpoint/2010/main" val="36975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8596" y="917144"/>
            <a:ext cx="7793125" cy="495383"/>
          </a:xfrm>
          <a:prstGeom prst="rect">
            <a:avLst/>
          </a:prstGeom>
        </p:spPr>
        <p:txBody>
          <a:bodyPr/>
          <a:lstStyle>
            <a:lvl1pPr>
              <a:defRPr sz="3200"/>
            </a:lvl1pPr>
          </a:lstStyle>
          <a:p>
            <a:r>
              <a:rPr lang="en-US"/>
              <a:t>Click to edit Master title style</a:t>
            </a:r>
            <a:endParaRPr lang="en-US" dirty="0"/>
          </a:p>
        </p:txBody>
      </p:sp>
      <p:sp>
        <p:nvSpPr>
          <p:cNvPr id="8" name="Text Placeholder 7"/>
          <p:cNvSpPr>
            <a:spLocks noGrp="1"/>
          </p:cNvSpPr>
          <p:nvPr>
            <p:ph type="body" sz="quarter" idx="11"/>
          </p:nvPr>
        </p:nvSpPr>
        <p:spPr>
          <a:xfrm>
            <a:off x="505632" y="1598612"/>
            <a:ext cx="8125386" cy="42217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dirty="0">
                <a:effectLst>
                  <a:glow rad="139700">
                    <a:schemeClr val="bg1">
                      <a:alpha val="10000"/>
                    </a:schemeClr>
                  </a:glow>
                </a:effectLst>
              </a:rPr>
              <a:t>Introduction to Construction Drawings 00105-15</a:t>
            </a:r>
          </a:p>
        </p:txBody>
      </p:sp>
    </p:spTree>
    <p:extLst>
      <p:ext uri="{BB962C8B-B14F-4D97-AF65-F5344CB8AC3E}">
        <p14:creationId xmlns:p14="http://schemas.microsoft.com/office/powerpoint/2010/main" val="2969676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8596" y="917144"/>
            <a:ext cx="7793125" cy="495383"/>
          </a:xfrm>
          <a:prstGeom prst="rect">
            <a:avLst/>
          </a:prstGeom>
        </p:spPr>
        <p:txBody>
          <a:bodyPr/>
          <a:lstStyle>
            <a:lvl1pPr>
              <a:defRPr sz="3200"/>
            </a:lvl1pPr>
          </a:lstStyle>
          <a:p>
            <a:r>
              <a:rPr lang="en-US"/>
              <a:t>Click to edit Master title style</a:t>
            </a:r>
            <a:endParaRPr lang="en-US" dirty="0"/>
          </a:p>
        </p:txBody>
      </p:sp>
      <p:sp>
        <p:nvSpPr>
          <p:cNvPr id="8" name="Text Placeholder 7"/>
          <p:cNvSpPr>
            <a:spLocks noGrp="1"/>
          </p:cNvSpPr>
          <p:nvPr>
            <p:ph type="body" sz="quarter" idx="11"/>
          </p:nvPr>
        </p:nvSpPr>
        <p:spPr>
          <a:xfrm>
            <a:off x="505632" y="1598612"/>
            <a:ext cx="8125386" cy="42217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dirty="0">
                <a:effectLst>
                  <a:glow rad="139700">
                    <a:schemeClr val="bg1">
                      <a:alpha val="10000"/>
                    </a:schemeClr>
                  </a:glow>
                </a:effectLst>
              </a:rPr>
              <a:t>Introduction to Construction Drawings 00105-15</a:t>
            </a:r>
          </a:p>
        </p:txBody>
      </p:sp>
    </p:spTree>
    <p:extLst>
      <p:ext uri="{BB962C8B-B14F-4D97-AF65-F5344CB8AC3E}">
        <p14:creationId xmlns:p14="http://schemas.microsoft.com/office/powerpoint/2010/main" val="3561734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8596" y="917144"/>
            <a:ext cx="7793125" cy="495383"/>
          </a:xfrm>
          <a:prstGeom prst="rect">
            <a:avLst/>
          </a:prstGeom>
        </p:spPr>
        <p:txBody>
          <a:bodyPr/>
          <a:lstStyle>
            <a:lvl1pPr>
              <a:defRPr sz="3200"/>
            </a:lvl1pPr>
          </a:lstStyle>
          <a:p>
            <a:r>
              <a:rPr lang="en-US"/>
              <a:t>Click to edit Master title style</a:t>
            </a:r>
            <a:endParaRPr lang="en-US" dirty="0"/>
          </a:p>
        </p:txBody>
      </p:sp>
      <p:sp>
        <p:nvSpPr>
          <p:cNvPr id="8" name="Text Placeholder 7"/>
          <p:cNvSpPr>
            <a:spLocks noGrp="1"/>
          </p:cNvSpPr>
          <p:nvPr>
            <p:ph type="body" sz="quarter" idx="11"/>
          </p:nvPr>
        </p:nvSpPr>
        <p:spPr>
          <a:xfrm>
            <a:off x="505632" y="1598612"/>
            <a:ext cx="8125386" cy="42217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dirty="0">
                <a:effectLst>
                  <a:glow rad="139700">
                    <a:schemeClr val="bg1">
                      <a:alpha val="10000"/>
                    </a:schemeClr>
                  </a:glow>
                </a:effectLst>
              </a:rPr>
              <a:t>Introduction to Construction Drawings 00105-15</a:t>
            </a:r>
          </a:p>
        </p:txBody>
      </p:sp>
    </p:spTree>
    <p:extLst>
      <p:ext uri="{BB962C8B-B14F-4D97-AF65-F5344CB8AC3E}">
        <p14:creationId xmlns:p14="http://schemas.microsoft.com/office/powerpoint/2010/main" val="222446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3289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27592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88149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15723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3.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slideLayout" Target="../slideLayouts/slideLayout10.xml"/><Relationship Id="rId7" Type="http://schemas.openxmlformats.org/officeDocument/2006/relationships/theme" Target="../theme/theme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5.xml"/><Relationship Id="rId1" Type="http://schemas.openxmlformats.org/officeDocument/2006/relationships/slideLayout" Target="../slideLayouts/slideLayout14.xml"/><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6.xml"/><Relationship Id="rId1" Type="http://schemas.openxmlformats.org/officeDocument/2006/relationships/slideLayout" Target="../slideLayouts/slideLayout15.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flipH="1">
            <a:off x="0" y="6129338"/>
            <a:ext cx="9144000" cy="317500"/>
          </a:xfrm>
          <a:prstGeom prst="rect">
            <a:avLst/>
          </a:prstGeom>
          <a:gradFill flip="none" rotWithShape="1">
            <a:gsLst>
              <a:gs pos="6000">
                <a:schemeClr val="bg1">
                  <a:alpha val="91000"/>
                </a:schemeClr>
              </a:gs>
              <a:gs pos="93000">
                <a:srgbClr val="000000">
                  <a:alpha val="71000"/>
                </a:srgbClr>
              </a:gs>
            </a:gsLst>
            <a:lin ang="0" scaled="1"/>
            <a:tileRect/>
          </a:gra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6" name="Rectangle 5"/>
          <p:cNvSpPr/>
          <p:nvPr/>
        </p:nvSpPr>
        <p:spPr>
          <a:xfrm>
            <a:off x="0" y="547688"/>
            <a:ext cx="9144000" cy="700087"/>
          </a:xfrm>
          <a:prstGeom prst="rect">
            <a:avLst/>
          </a:prstGeom>
          <a:gradFill flip="none" rotWithShape="1">
            <a:gsLst>
              <a:gs pos="51000">
                <a:schemeClr val="tx1"/>
              </a:gs>
              <a:gs pos="100000">
                <a:srgbClr val="FFFFFF">
                  <a:alpha val="71000"/>
                </a:srgbClr>
              </a:gs>
            </a:gsLst>
            <a:lin ang="0" scaled="1"/>
            <a:tileRect/>
          </a:gra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7" name="Title 1"/>
          <p:cNvSpPr txBox="1">
            <a:spLocks/>
          </p:cNvSpPr>
          <p:nvPr/>
        </p:nvSpPr>
        <p:spPr>
          <a:xfrm>
            <a:off x="-3" y="547199"/>
            <a:ext cx="8229600" cy="701297"/>
          </a:xfrm>
          <a:prstGeom prst="rect">
            <a:avLst/>
          </a:prstGeom>
        </p:spPr>
        <p:txBody>
          <a:bodyPr anchor="ctr"/>
          <a:lstStyle>
            <a:lvl1pPr algn="l" defTabSz="457200" rtl="0" eaLnBrk="1" latinLnBrk="0" hangingPunct="1">
              <a:spcBef>
                <a:spcPct val="0"/>
              </a:spcBef>
              <a:buNone/>
              <a:defRPr sz="2400" b="0" i="0" kern="1200" spc="0" baseline="0">
                <a:solidFill>
                  <a:schemeClr val="bg1">
                    <a:lumMod val="95000"/>
                  </a:schemeClr>
                </a:solidFill>
                <a:effectLst/>
                <a:latin typeface="Verdana"/>
                <a:ea typeface="+mj-ea"/>
                <a:cs typeface="+mj-cs"/>
              </a:defRPr>
            </a:lvl1pPr>
          </a:lstStyle>
          <a:p>
            <a:pPr fontAlgn="auto">
              <a:spcAft>
                <a:spcPts val="0"/>
              </a:spcAft>
              <a:defRPr/>
            </a:pPr>
            <a:r>
              <a:rPr lang="en-US" sz="3200" dirty="0">
                <a:effectLst>
                  <a:glow rad="114300">
                    <a:srgbClr val="FFFF00">
                      <a:alpha val="14000"/>
                    </a:srgbClr>
                  </a:glow>
                </a:effectLst>
              </a:rPr>
              <a:t>CORE CURRICULA</a:t>
            </a:r>
          </a:p>
        </p:txBody>
      </p:sp>
      <p:sp>
        <p:nvSpPr>
          <p:cNvPr id="8" name="Text Placeholder 2"/>
          <p:cNvSpPr txBox="1">
            <a:spLocks/>
          </p:cNvSpPr>
          <p:nvPr/>
        </p:nvSpPr>
        <p:spPr>
          <a:xfrm>
            <a:off x="940172" y="6102302"/>
            <a:ext cx="7041840" cy="34453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fontAlgn="auto">
              <a:spcAft>
                <a:spcPts val="0"/>
              </a:spcAft>
              <a:buFont typeface="Arial"/>
              <a:buNone/>
              <a:defRPr/>
            </a:pPr>
            <a:r>
              <a:rPr lang="en-US" sz="1800" dirty="0">
                <a:effectLst>
                  <a:glow rad="139700">
                    <a:schemeClr val="bg1">
                      <a:alpha val="10000"/>
                    </a:schemeClr>
                  </a:glow>
                </a:effectLst>
              </a:rPr>
              <a:t>Introduction to Construction Drawings 00105-15</a:t>
            </a:r>
          </a:p>
        </p:txBody>
      </p:sp>
      <p:pic>
        <p:nvPicPr>
          <p:cNvPr id="2" name="Picture 1" descr="NCCER_Logo_digital.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59700" y="5357813"/>
            <a:ext cx="1238250" cy="1231900"/>
          </a:xfrm>
          <a:prstGeom prst="rect">
            <a:avLst/>
          </a:prstGeom>
          <a:ln>
            <a:noFill/>
          </a:ln>
          <a:effectLst>
            <a:outerShdw blurRad="247650" dist="139700" dir="2700000" sx="92000" sy="92000" algn="tl" rotWithShape="0">
              <a:srgbClr val="333333">
                <a:alpha val="65000"/>
              </a:srgbClr>
            </a:outerShdw>
          </a:effectLst>
        </p:spPr>
      </p:pic>
    </p:spTree>
  </p:cSld>
  <p:clrMap bg1="lt1" tx1="dk1" bg2="lt2" tx2="dk2" accent1="accent1" accent2="accent2" accent3="accent3" accent4="accent4" accent5="accent5" accent6="accent6" hlink="hlink" folHlink="folHlink"/>
  <p:sldLayoutIdLst>
    <p:sldLayoutId id="2147483968"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txStyles>
    <p:titleStyle>
      <a:lvl1pPr algn="l" defTabSz="457200" rtl="0" eaLnBrk="0" fontAlgn="base" hangingPunct="0">
        <a:spcBef>
          <a:spcPct val="0"/>
        </a:spcBef>
        <a:spcAft>
          <a:spcPct val="0"/>
        </a:spcAft>
        <a:defRPr sz="2400" kern="1200">
          <a:solidFill>
            <a:srgbClr val="F2F2F2"/>
          </a:solidFill>
          <a:latin typeface="Verdana"/>
          <a:ea typeface="ＭＳ Ｐゴシック" charset="0"/>
          <a:cs typeface="ＭＳ Ｐゴシック" charset="0"/>
        </a:defRPr>
      </a:lvl1pPr>
      <a:lvl2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2pPr>
      <a:lvl3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3pPr>
      <a:lvl4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4pPr>
      <a:lvl5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5pPr>
      <a:lvl6pPr marL="4572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6pPr>
      <a:lvl7pPr marL="9144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7pPr>
      <a:lvl8pPr marL="13716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8pPr>
      <a:lvl9pPr marL="18288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
          </p:nvPr>
        </p:nvSpPr>
        <p:spPr>
          <a:xfrm>
            <a:off x="3364827" y="5967413"/>
            <a:ext cx="5018761" cy="365125"/>
          </a:xfrm>
          <a:prstGeom prst="rect">
            <a:avLst/>
          </a:prstGeom>
        </p:spPr>
        <p:txBody>
          <a:bodyPr vert="horz" lIns="91440" tIns="45720" rIns="91440" bIns="45720" rtlCol="0" anchor="ctr"/>
          <a:lstStyle>
            <a:lvl1pPr algn="r" fontAlgn="auto">
              <a:spcBef>
                <a:spcPts val="0"/>
              </a:spcBef>
              <a:spcAft>
                <a:spcPts val="0"/>
              </a:spcAft>
              <a:defRPr sz="1200" dirty="0">
                <a:solidFill>
                  <a:schemeClr val="tx1">
                    <a:lumMod val="75000"/>
                    <a:lumOff val="25000"/>
                  </a:schemeClr>
                </a:solidFill>
                <a:latin typeface="+mn-lt"/>
                <a:ea typeface="+mn-ea"/>
                <a:cs typeface="+mn-cs"/>
              </a:defRPr>
            </a:lvl1pPr>
          </a:lstStyle>
          <a:p>
            <a:pPr>
              <a:buFont typeface="Arial"/>
              <a:buNone/>
              <a:defRPr/>
            </a:pPr>
            <a:r>
              <a:rPr lang="en-US" dirty="0">
                <a:effectLst>
                  <a:glow rad="139700">
                    <a:schemeClr val="bg1">
                      <a:alpha val="10000"/>
                    </a:schemeClr>
                  </a:glow>
                </a:effectLst>
              </a:rPr>
              <a:t>Introduction to Construction Drawings 00105-15</a:t>
            </a:r>
          </a:p>
        </p:txBody>
      </p:sp>
    </p:spTree>
  </p:cSld>
  <p:clrMap bg1="lt1" tx1="dk1" bg2="lt2" tx2="dk2" accent1="accent1" accent2="accent2" accent3="accent3" accent4="accent4" accent5="accent5" accent6="accent6" hlink="hlink" folHlink="folHlink"/>
  <p:sldLayoutIdLst>
    <p:sldLayoutId id="2147483969" r:id="rId1"/>
  </p:sldLayoutIdLst>
  <p:hf sldNum="0" hdr="0" dt="0"/>
  <p:txStyles>
    <p:titleStyle>
      <a:lvl1pPr algn="r" defTabSz="457200" rtl="0" eaLnBrk="0" fontAlgn="base" hangingPunct="0">
        <a:spcBef>
          <a:spcPct val="0"/>
        </a:spcBef>
        <a:spcAft>
          <a:spcPct val="0"/>
        </a:spcAft>
        <a:defRPr sz="1400" kern="1200">
          <a:solidFill>
            <a:srgbClr val="7F7F7F"/>
          </a:solidFill>
          <a:latin typeface="+mj-lt"/>
          <a:ea typeface="ＭＳ Ｐゴシック" charset="0"/>
          <a:cs typeface="ＭＳ Ｐゴシック" charset="0"/>
        </a:defRPr>
      </a:lvl1pPr>
      <a:lvl2pPr algn="r" defTabSz="457200" rtl="0" eaLnBrk="0" fontAlgn="base" hangingPunct="0">
        <a:spcBef>
          <a:spcPct val="0"/>
        </a:spcBef>
        <a:spcAft>
          <a:spcPct val="0"/>
        </a:spcAft>
        <a:defRPr sz="1400">
          <a:solidFill>
            <a:srgbClr val="7F7F7F"/>
          </a:solidFill>
          <a:latin typeface="Arial" charset="0"/>
          <a:ea typeface="ＭＳ Ｐゴシック" charset="0"/>
          <a:cs typeface="ＭＳ Ｐゴシック" charset="0"/>
        </a:defRPr>
      </a:lvl2pPr>
      <a:lvl3pPr algn="r" defTabSz="457200" rtl="0" eaLnBrk="0" fontAlgn="base" hangingPunct="0">
        <a:spcBef>
          <a:spcPct val="0"/>
        </a:spcBef>
        <a:spcAft>
          <a:spcPct val="0"/>
        </a:spcAft>
        <a:defRPr sz="1400">
          <a:solidFill>
            <a:srgbClr val="7F7F7F"/>
          </a:solidFill>
          <a:latin typeface="Arial" charset="0"/>
          <a:ea typeface="ＭＳ Ｐゴシック" charset="0"/>
          <a:cs typeface="ＭＳ Ｐゴシック" charset="0"/>
        </a:defRPr>
      </a:lvl3pPr>
      <a:lvl4pPr algn="r" defTabSz="457200" rtl="0" eaLnBrk="0" fontAlgn="base" hangingPunct="0">
        <a:spcBef>
          <a:spcPct val="0"/>
        </a:spcBef>
        <a:spcAft>
          <a:spcPct val="0"/>
        </a:spcAft>
        <a:defRPr sz="1400">
          <a:solidFill>
            <a:srgbClr val="7F7F7F"/>
          </a:solidFill>
          <a:latin typeface="Arial" charset="0"/>
          <a:ea typeface="ＭＳ Ｐゴシック" charset="0"/>
          <a:cs typeface="ＭＳ Ｐゴシック" charset="0"/>
        </a:defRPr>
      </a:lvl4pPr>
      <a:lvl5pPr algn="r" defTabSz="457200" rtl="0" eaLnBrk="0" fontAlgn="base" hangingPunct="0">
        <a:spcBef>
          <a:spcPct val="0"/>
        </a:spcBef>
        <a:spcAft>
          <a:spcPct val="0"/>
        </a:spcAft>
        <a:defRPr sz="1400">
          <a:solidFill>
            <a:srgbClr val="7F7F7F"/>
          </a:solidFill>
          <a:latin typeface="Arial" charset="0"/>
          <a:ea typeface="ＭＳ Ｐゴシック" charset="0"/>
          <a:cs typeface="ＭＳ Ｐゴシック" charset="0"/>
        </a:defRPr>
      </a:lvl5pPr>
      <a:lvl6pPr marL="457200" algn="r" defTabSz="457200" rtl="0" fontAlgn="base">
        <a:spcBef>
          <a:spcPct val="0"/>
        </a:spcBef>
        <a:spcAft>
          <a:spcPct val="0"/>
        </a:spcAft>
        <a:defRPr sz="1400">
          <a:solidFill>
            <a:srgbClr val="7F7F7F"/>
          </a:solidFill>
          <a:latin typeface="Arial" charset="0"/>
          <a:ea typeface="ＭＳ Ｐゴシック" charset="0"/>
          <a:cs typeface="ＭＳ Ｐゴシック" charset="0"/>
        </a:defRPr>
      </a:lvl6pPr>
      <a:lvl7pPr marL="914400" algn="r" defTabSz="457200" rtl="0" fontAlgn="base">
        <a:spcBef>
          <a:spcPct val="0"/>
        </a:spcBef>
        <a:spcAft>
          <a:spcPct val="0"/>
        </a:spcAft>
        <a:defRPr sz="1400">
          <a:solidFill>
            <a:srgbClr val="7F7F7F"/>
          </a:solidFill>
          <a:latin typeface="Arial" charset="0"/>
          <a:ea typeface="ＭＳ Ｐゴシック" charset="0"/>
          <a:cs typeface="ＭＳ Ｐゴシック" charset="0"/>
        </a:defRPr>
      </a:lvl7pPr>
      <a:lvl8pPr marL="1371600" algn="r" defTabSz="457200" rtl="0" fontAlgn="base">
        <a:spcBef>
          <a:spcPct val="0"/>
        </a:spcBef>
        <a:spcAft>
          <a:spcPct val="0"/>
        </a:spcAft>
        <a:defRPr sz="1400">
          <a:solidFill>
            <a:srgbClr val="7F7F7F"/>
          </a:solidFill>
          <a:latin typeface="Arial" charset="0"/>
          <a:ea typeface="ＭＳ Ｐゴシック" charset="0"/>
          <a:cs typeface="ＭＳ Ｐゴシック" charset="0"/>
        </a:defRPr>
      </a:lvl8pPr>
      <a:lvl9pPr marL="1828800" algn="r" defTabSz="457200" rtl="0" fontAlgn="base">
        <a:spcBef>
          <a:spcPct val="0"/>
        </a:spcBef>
        <a:spcAft>
          <a:spcPct val="0"/>
        </a:spcAft>
        <a:defRPr sz="1400">
          <a:solidFill>
            <a:srgbClr val="7F7F7F"/>
          </a:solidFill>
          <a:latin typeface="Arial"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rgbClr val="F2F2F2"/>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400" kern="1200">
          <a:solidFill>
            <a:srgbClr val="F2F2F2"/>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000" kern="1200">
          <a:solidFill>
            <a:srgbClr val="F2F2F2"/>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kern="1200">
          <a:solidFill>
            <a:srgbClr val="F2F2F2"/>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kern="1200">
          <a:solidFill>
            <a:srgbClr val="F2F2F2"/>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3315345" y="6467475"/>
            <a:ext cx="4915844" cy="219075"/>
          </a:xfrm>
          <a:prstGeom prst="rect">
            <a:avLst/>
          </a:prstGeom>
        </p:spPr>
        <p:txBody>
          <a:bodyPr vert="horz" lIns="91440" tIns="45720" rIns="91440" bIns="45720" rtlCol="0" anchor="ctr"/>
          <a:lstStyle>
            <a:lvl1pPr algn="r" fontAlgn="auto">
              <a:spcBef>
                <a:spcPts val="0"/>
              </a:spcBef>
              <a:spcAft>
                <a:spcPts val="0"/>
              </a:spcAft>
              <a:defRPr sz="1200" dirty="0">
                <a:solidFill>
                  <a:schemeClr val="bg1">
                    <a:lumMod val="85000"/>
                  </a:schemeClr>
                </a:solidFill>
                <a:latin typeface="+mn-lt"/>
                <a:ea typeface="+mn-ea"/>
                <a:cs typeface="+mn-cs"/>
              </a:defRPr>
            </a:lvl1pPr>
          </a:lstStyle>
          <a:p>
            <a:pPr>
              <a:buFont typeface="Arial"/>
              <a:buNone/>
              <a:defRPr/>
            </a:pPr>
            <a:r>
              <a:rPr lang="en-US" dirty="0">
                <a:effectLst>
                  <a:glow rad="139700">
                    <a:schemeClr val="bg1">
                      <a:alpha val="10000"/>
                    </a:schemeClr>
                  </a:glow>
                </a:effectLst>
              </a:rPr>
              <a:t>Introduction to Construction Drawings 00105-15</a:t>
            </a:r>
          </a:p>
        </p:txBody>
      </p:sp>
    </p:spTree>
  </p:cSld>
  <p:clrMap bg1="lt1" tx1="dk1" bg2="lt2" tx2="dk2" accent1="accent1" accent2="accent2" accent3="accent3" accent4="accent4" accent5="accent5" accent6="accent6" hlink="hlink" folHlink="folHlink"/>
  <p:sldLayoutIdLst>
    <p:sldLayoutId id="2147483970" r:id="rId1"/>
    <p:sldLayoutId id="2147483972" r:id="rId2"/>
    <p:sldLayoutId id="2147483973" r:id="rId3"/>
    <p:sldLayoutId id="2147483974" r:id="rId4"/>
    <p:sldLayoutId id="2147483980" r:id="rId5"/>
  </p:sldLayoutIdLst>
  <p:hf sldNum="0" hdr="0" dt="0"/>
  <p:txStyles>
    <p:titleStyle>
      <a:lvl1pPr algn="l" defTabSz="457200" rtl="0" eaLnBrk="0" fontAlgn="base" hangingPunct="0">
        <a:spcBef>
          <a:spcPct val="0"/>
        </a:spcBef>
        <a:spcAft>
          <a:spcPct val="0"/>
        </a:spcAft>
        <a:defRPr sz="3200" kern="1200">
          <a:solidFill>
            <a:schemeClr val="bg1"/>
          </a:solidFill>
          <a:latin typeface="+mj-lt"/>
          <a:ea typeface="ＭＳ Ｐゴシック" charset="0"/>
          <a:cs typeface="ＭＳ Ｐゴシック" charset="0"/>
        </a:defRPr>
      </a:lvl1pPr>
      <a:lvl2pPr algn="l" defTabSz="457200"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defTabSz="457200" rtl="0" fontAlgn="base">
        <a:spcBef>
          <a:spcPct val="0"/>
        </a:spcBef>
        <a:spcAft>
          <a:spcPct val="0"/>
        </a:spcAft>
        <a:defRPr sz="3200">
          <a:solidFill>
            <a:schemeClr val="bg1"/>
          </a:solidFill>
          <a:latin typeface="Arial" charset="0"/>
          <a:ea typeface="ＭＳ Ｐゴシック" charset="0"/>
          <a:cs typeface="ＭＳ Ｐゴシック" charset="0"/>
        </a:defRPr>
      </a:lvl6pPr>
      <a:lvl7pPr marL="914400" algn="l" defTabSz="457200" rtl="0" fontAlgn="base">
        <a:spcBef>
          <a:spcPct val="0"/>
        </a:spcBef>
        <a:spcAft>
          <a:spcPct val="0"/>
        </a:spcAft>
        <a:defRPr sz="3200">
          <a:solidFill>
            <a:schemeClr val="bg1"/>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a:solidFill>
            <a:schemeClr val="bg1"/>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a:solidFill>
            <a:schemeClr val="bg1"/>
          </a:solidFill>
          <a:latin typeface="Arial"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2045287" y="5873750"/>
            <a:ext cx="5538201" cy="365125"/>
          </a:xfrm>
          <a:prstGeom prst="rect">
            <a:avLst/>
          </a:prstGeom>
        </p:spPr>
        <p:txBody>
          <a:bodyPr vert="horz" lIns="91440" tIns="45720" rIns="91440" bIns="45720" rtlCol="0" anchor="ctr"/>
          <a:lstStyle>
            <a:lvl1pPr algn="r" fontAlgn="auto">
              <a:spcBef>
                <a:spcPts val="0"/>
              </a:spcBef>
              <a:spcAft>
                <a:spcPts val="0"/>
              </a:spcAft>
              <a:defRPr sz="1200" dirty="0">
                <a:solidFill>
                  <a:schemeClr val="tx1">
                    <a:lumMod val="65000"/>
                    <a:lumOff val="35000"/>
                  </a:schemeClr>
                </a:solidFill>
                <a:latin typeface="+mn-lt"/>
                <a:ea typeface="+mn-ea"/>
                <a:cs typeface="+mn-cs"/>
              </a:defRPr>
            </a:lvl1pPr>
          </a:lstStyle>
          <a:p>
            <a:pPr>
              <a:buFont typeface="Arial"/>
              <a:buNone/>
              <a:defRPr/>
            </a:pPr>
            <a:r>
              <a:rPr lang="en-US" dirty="0">
                <a:effectLst>
                  <a:glow rad="139700">
                    <a:schemeClr val="bg1">
                      <a:alpha val="10000"/>
                    </a:schemeClr>
                  </a:glow>
                </a:effectLst>
              </a:rPr>
              <a:t>Introduction to Construction Drawings 00105-15</a:t>
            </a:r>
          </a:p>
        </p:txBody>
      </p:sp>
    </p:spTree>
  </p:cSld>
  <p:clrMap bg1="lt1" tx1="dk1" bg2="lt2" tx2="dk2" accent1="accent1" accent2="accent2" accent3="accent3" accent4="accent4" accent5="accent5" accent6="accent6" hlink="hlink" folHlink="folHlink"/>
  <p:sldLayoutIdLst>
    <p:sldLayoutId id="2147483971" r:id="rId1"/>
    <p:sldLayoutId id="2147483975" r:id="rId2"/>
    <p:sldLayoutId id="2147483976" r:id="rId3"/>
    <p:sldLayoutId id="2147483977" r:id="rId4"/>
    <p:sldLayoutId id="2147483983" r:id="rId5"/>
    <p:sldLayoutId id="2147483984" r:id="rId6"/>
  </p:sldLayoutIdLst>
  <p:hf sldNum="0" hdr="0" dt="0"/>
  <p:txStyles>
    <p:titleStyle>
      <a:lvl1pPr algn="l" defTabSz="457200" rtl="0" eaLnBrk="0" fontAlgn="base" hangingPunct="0">
        <a:spcBef>
          <a:spcPct val="0"/>
        </a:spcBef>
        <a:spcAft>
          <a:spcPct val="0"/>
        </a:spcAft>
        <a:defRPr sz="3600" b="1" kern="1200">
          <a:solidFill>
            <a:schemeClr val="bg1"/>
          </a:solidFill>
          <a:latin typeface="+mj-lt"/>
          <a:ea typeface="ＭＳ Ｐゴシック" charset="0"/>
          <a:cs typeface="ＭＳ Ｐゴシック" charset="0"/>
        </a:defRPr>
      </a:lvl1pPr>
      <a:lvl2pPr algn="l" defTabSz="457200" rtl="0" eaLnBrk="0" fontAlgn="base" hangingPunct="0">
        <a:spcBef>
          <a:spcPct val="0"/>
        </a:spcBef>
        <a:spcAft>
          <a:spcPct val="0"/>
        </a:spcAft>
        <a:defRPr sz="3600" b="1">
          <a:solidFill>
            <a:schemeClr val="bg1"/>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600" b="1">
          <a:solidFill>
            <a:schemeClr val="bg1"/>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600" b="1">
          <a:solidFill>
            <a:schemeClr val="bg1"/>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600" b="1">
          <a:solidFill>
            <a:schemeClr val="bg1"/>
          </a:solidFill>
          <a:latin typeface="Arial" charset="0"/>
          <a:ea typeface="ＭＳ Ｐゴシック" charset="0"/>
          <a:cs typeface="ＭＳ Ｐゴシック" charset="0"/>
        </a:defRPr>
      </a:lvl5pPr>
      <a:lvl6pPr marL="457200" algn="l" defTabSz="457200" rtl="0" fontAlgn="base">
        <a:spcBef>
          <a:spcPct val="0"/>
        </a:spcBef>
        <a:spcAft>
          <a:spcPct val="0"/>
        </a:spcAft>
        <a:defRPr sz="3600" b="1">
          <a:solidFill>
            <a:schemeClr val="bg1"/>
          </a:solidFill>
          <a:latin typeface="Arial" charset="0"/>
          <a:ea typeface="ＭＳ Ｐゴシック" charset="0"/>
          <a:cs typeface="ＭＳ Ｐゴシック" charset="0"/>
        </a:defRPr>
      </a:lvl6pPr>
      <a:lvl7pPr marL="914400" algn="l" defTabSz="457200" rtl="0" fontAlgn="base">
        <a:spcBef>
          <a:spcPct val="0"/>
        </a:spcBef>
        <a:spcAft>
          <a:spcPct val="0"/>
        </a:spcAft>
        <a:defRPr sz="3600" b="1">
          <a:solidFill>
            <a:schemeClr val="bg1"/>
          </a:solidFill>
          <a:latin typeface="Arial" charset="0"/>
          <a:ea typeface="ＭＳ Ｐゴシック" charset="0"/>
          <a:cs typeface="ＭＳ Ｐゴシック" charset="0"/>
        </a:defRPr>
      </a:lvl7pPr>
      <a:lvl8pPr marL="1371600" algn="l" defTabSz="457200" rtl="0" fontAlgn="base">
        <a:spcBef>
          <a:spcPct val="0"/>
        </a:spcBef>
        <a:spcAft>
          <a:spcPct val="0"/>
        </a:spcAft>
        <a:defRPr sz="3600" b="1">
          <a:solidFill>
            <a:schemeClr val="bg1"/>
          </a:solidFill>
          <a:latin typeface="Arial" charset="0"/>
          <a:ea typeface="ＭＳ Ｐゴシック" charset="0"/>
          <a:cs typeface="ＭＳ Ｐゴシック" charset="0"/>
        </a:defRPr>
      </a:lvl8pPr>
      <a:lvl9pPr marL="1828800" algn="l" defTabSz="457200" rtl="0" fontAlgn="base">
        <a:spcBef>
          <a:spcPct val="0"/>
        </a:spcBef>
        <a:spcAft>
          <a:spcPct val="0"/>
        </a:spcAft>
        <a:defRPr sz="3600" b="1">
          <a:solidFill>
            <a:schemeClr val="bg1"/>
          </a:solidFill>
          <a:latin typeface="Arial"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bg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bg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flipH="1">
            <a:off x="0" y="6129338"/>
            <a:ext cx="9144000" cy="317500"/>
          </a:xfrm>
          <a:prstGeom prst="rect">
            <a:avLst/>
          </a:prstGeom>
          <a:gradFill flip="none" rotWithShape="1">
            <a:gsLst>
              <a:gs pos="6000">
                <a:schemeClr val="bg1">
                  <a:alpha val="91000"/>
                </a:schemeClr>
              </a:gs>
              <a:gs pos="93000">
                <a:srgbClr val="000000">
                  <a:alpha val="71000"/>
                </a:srgbClr>
              </a:gs>
            </a:gsLst>
            <a:lin ang="0" scaled="1"/>
            <a:tileRect/>
          </a:gra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8" name="Text Placeholder 2"/>
          <p:cNvSpPr txBox="1">
            <a:spLocks/>
          </p:cNvSpPr>
          <p:nvPr/>
        </p:nvSpPr>
        <p:spPr>
          <a:xfrm>
            <a:off x="775230" y="6102302"/>
            <a:ext cx="7206781" cy="34453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buFont typeface="Arial"/>
              <a:buNone/>
              <a:defRPr/>
            </a:pPr>
            <a:r>
              <a:rPr lang="en-US" sz="1800" dirty="0">
                <a:effectLst>
                  <a:glow rad="139700">
                    <a:schemeClr val="bg1">
                      <a:alpha val="10000"/>
                    </a:schemeClr>
                  </a:glow>
                </a:effectLst>
              </a:rPr>
              <a:t>Introduction to Construction Drawings 00105-15</a:t>
            </a:r>
          </a:p>
        </p:txBody>
      </p:sp>
      <p:pic>
        <p:nvPicPr>
          <p:cNvPr id="2" name="Picture 1" descr="NCCER_Logo_digital.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59700" y="5357813"/>
            <a:ext cx="1238250" cy="1231900"/>
          </a:xfrm>
          <a:prstGeom prst="rect">
            <a:avLst/>
          </a:prstGeom>
          <a:ln>
            <a:noFill/>
          </a:ln>
          <a:effectLst>
            <a:outerShdw blurRad="247650" dist="139700" dir="2700000" sx="92000" sy="92000" algn="tl" rotWithShape="0">
              <a:srgbClr val="333333">
                <a:alpha val="65000"/>
              </a:srgbClr>
            </a:outerShdw>
          </a:effectLst>
        </p:spPr>
      </p:pic>
      <p:sp>
        <p:nvSpPr>
          <p:cNvPr id="9" name="Rectangle 8"/>
          <p:cNvSpPr/>
          <p:nvPr userDrawn="1"/>
        </p:nvSpPr>
        <p:spPr>
          <a:xfrm>
            <a:off x="0" y="547688"/>
            <a:ext cx="9144000" cy="700087"/>
          </a:xfrm>
          <a:prstGeom prst="rect">
            <a:avLst/>
          </a:prstGeom>
          <a:solidFill>
            <a:schemeClr val="tx1">
              <a:alpha val="18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Tree>
    <p:extLst>
      <p:ext uri="{BB962C8B-B14F-4D97-AF65-F5344CB8AC3E}">
        <p14:creationId xmlns:p14="http://schemas.microsoft.com/office/powerpoint/2010/main" val="243695777"/>
      </p:ext>
    </p:extLst>
  </p:cSld>
  <p:clrMap bg1="lt1" tx1="dk1" bg2="lt2" tx2="dk2" accent1="accent1" accent2="accent2" accent3="accent3" accent4="accent4" accent5="accent5" accent6="accent6" hlink="hlink" folHlink="folHlink"/>
  <p:sldLayoutIdLst>
    <p:sldLayoutId id="2147483982" r:id="rId1"/>
  </p:sldLayoutIdLst>
  <p:hf sldNum="0" hdr="0" dt="0"/>
  <p:txStyles>
    <p:titleStyle>
      <a:lvl1pPr algn="l" defTabSz="457200" rtl="0" eaLnBrk="0" fontAlgn="base" hangingPunct="0">
        <a:spcBef>
          <a:spcPct val="0"/>
        </a:spcBef>
        <a:spcAft>
          <a:spcPct val="0"/>
        </a:spcAft>
        <a:defRPr sz="2400" kern="1200">
          <a:solidFill>
            <a:srgbClr val="F2F2F2"/>
          </a:solidFill>
          <a:latin typeface="Verdana"/>
          <a:ea typeface="ＭＳ Ｐゴシック" charset="0"/>
          <a:cs typeface="ＭＳ Ｐゴシック" charset="0"/>
        </a:defRPr>
      </a:lvl1pPr>
      <a:lvl2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2pPr>
      <a:lvl3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3pPr>
      <a:lvl4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4pPr>
      <a:lvl5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5pPr>
      <a:lvl6pPr marL="4572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6pPr>
      <a:lvl7pPr marL="9144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7pPr>
      <a:lvl8pPr marL="13716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8pPr>
      <a:lvl9pPr marL="18288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1">
          <a:blip r:embed="rId3"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flipH="1">
            <a:off x="0" y="6129338"/>
            <a:ext cx="9144000" cy="317500"/>
          </a:xfrm>
          <a:prstGeom prst="rect">
            <a:avLst/>
          </a:prstGeom>
          <a:gradFill flip="none" rotWithShape="1">
            <a:gsLst>
              <a:gs pos="6000">
                <a:schemeClr val="bg1">
                  <a:alpha val="91000"/>
                </a:schemeClr>
              </a:gs>
              <a:gs pos="93000">
                <a:srgbClr val="000000">
                  <a:alpha val="71000"/>
                </a:srgbClr>
              </a:gs>
            </a:gsLst>
            <a:lin ang="0" scaled="1"/>
            <a:tileRect/>
          </a:gra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6" name="Rectangle 5"/>
          <p:cNvSpPr/>
          <p:nvPr/>
        </p:nvSpPr>
        <p:spPr>
          <a:xfrm>
            <a:off x="0" y="547688"/>
            <a:ext cx="9144000" cy="700087"/>
          </a:xfrm>
          <a:prstGeom prst="rect">
            <a:avLst/>
          </a:prstGeom>
          <a:gradFill flip="none" rotWithShape="1">
            <a:gsLst>
              <a:gs pos="51000">
                <a:schemeClr val="tx1"/>
              </a:gs>
              <a:gs pos="100000">
                <a:srgbClr val="FFFFFF">
                  <a:alpha val="71000"/>
                </a:srgbClr>
              </a:gs>
            </a:gsLst>
            <a:lin ang="0" scaled="1"/>
            <a:tileRect/>
          </a:gra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7" name="Title 1"/>
          <p:cNvSpPr txBox="1">
            <a:spLocks/>
          </p:cNvSpPr>
          <p:nvPr/>
        </p:nvSpPr>
        <p:spPr>
          <a:xfrm>
            <a:off x="-3" y="547199"/>
            <a:ext cx="8229600" cy="701297"/>
          </a:xfrm>
          <a:prstGeom prst="rect">
            <a:avLst/>
          </a:prstGeom>
        </p:spPr>
        <p:txBody>
          <a:bodyPr anchor="ctr"/>
          <a:lstStyle>
            <a:lvl1pPr algn="l" defTabSz="457200" rtl="0" eaLnBrk="1" latinLnBrk="0" hangingPunct="1">
              <a:spcBef>
                <a:spcPct val="0"/>
              </a:spcBef>
              <a:buNone/>
              <a:defRPr sz="2400" b="0" i="0" kern="1200" spc="0" baseline="0">
                <a:solidFill>
                  <a:schemeClr val="bg1">
                    <a:lumMod val="95000"/>
                  </a:schemeClr>
                </a:solidFill>
                <a:effectLst/>
                <a:latin typeface="Verdana"/>
                <a:ea typeface="+mj-ea"/>
                <a:cs typeface="+mj-cs"/>
              </a:defRPr>
            </a:lvl1pPr>
          </a:lstStyle>
          <a:p>
            <a:pPr fontAlgn="auto">
              <a:spcAft>
                <a:spcPts val="0"/>
              </a:spcAft>
              <a:defRPr/>
            </a:pPr>
            <a:r>
              <a:rPr lang="en-US" sz="3200" dirty="0">
                <a:effectLst>
                  <a:glow rad="114300">
                    <a:srgbClr val="FFFF00">
                      <a:alpha val="14000"/>
                    </a:srgbClr>
                  </a:glow>
                </a:effectLst>
              </a:rPr>
              <a:t>CORE CURRICULUM</a:t>
            </a:r>
          </a:p>
        </p:txBody>
      </p:sp>
      <p:sp>
        <p:nvSpPr>
          <p:cNvPr id="8" name="Text Placeholder 2"/>
          <p:cNvSpPr txBox="1">
            <a:spLocks/>
          </p:cNvSpPr>
          <p:nvPr/>
        </p:nvSpPr>
        <p:spPr>
          <a:xfrm>
            <a:off x="940172" y="6102302"/>
            <a:ext cx="7041840" cy="34453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fontAlgn="auto">
              <a:spcAft>
                <a:spcPts val="0"/>
              </a:spcAft>
              <a:buFont typeface="Arial"/>
              <a:buNone/>
              <a:defRPr/>
            </a:pPr>
            <a:r>
              <a:rPr lang="en-US" sz="1800" dirty="0">
                <a:effectLst>
                  <a:glow rad="139700">
                    <a:schemeClr val="bg1">
                      <a:alpha val="10000"/>
                    </a:schemeClr>
                  </a:glow>
                </a:effectLst>
              </a:rPr>
              <a:t>Introduction to Construction Drawings 00105-15</a:t>
            </a:r>
          </a:p>
        </p:txBody>
      </p:sp>
      <p:pic>
        <p:nvPicPr>
          <p:cNvPr id="2" name="Picture 1" descr="NCCER_Logo_digital.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59700" y="5357813"/>
            <a:ext cx="1238250" cy="1231900"/>
          </a:xfrm>
          <a:prstGeom prst="rect">
            <a:avLst/>
          </a:prstGeom>
          <a:ln>
            <a:noFill/>
          </a:ln>
          <a:effectLst>
            <a:outerShdw blurRad="247650" dist="139700" dir="2700000" sx="92000" sy="92000" algn="tl" rotWithShape="0">
              <a:srgbClr val="333333">
                <a:alpha val="65000"/>
              </a:srgbClr>
            </a:outerShdw>
          </a:effectLst>
        </p:spPr>
      </p:pic>
    </p:spTree>
  </p:cSld>
  <p:clrMap bg1="lt1" tx1="dk1" bg2="lt2" tx2="dk2" accent1="accent1" accent2="accent2" accent3="accent3" accent4="accent4" accent5="accent5" accent6="accent6" hlink="hlink" folHlink="folHlink"/>
  <p:sldLayoutIdLst>
    <p:sldLayoutId id="2147483986"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txStyles>
    <p:titleStyle>
      <a:lvl1pPr algn="l" defTabSz="457200" rtl="0" eaLnBrk="0" fontAlgn="base" hangingPunct="0">
        <a:spcBef>
          <a:spcPct val="0"/>
        </a:spcBef>
        <a:spcAft>
          <a:spcPct val="0"/>
        </a:spcAft>
        <a:defRPr sz="2400" kern="1200">
          <a:solidFill>
            <a:srgbClr val="F2F2F2"/>
          </a:solidFill>
          <a:latin typeface="Verdana"/>
          <a:ea typeface="ＭＳ Ｐゴシック" charset="0"/>
          <a:cs typeface="ＭＳ Ｐゴシック" charset="0"/>
        </a:defRPr>
      </a:lvl1pPr>
      <a:lvl2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2pPr>
      <a:lvl3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3pPr>
      <a:lvl4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4pPr>
      <a:lvl5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5pPr>
      <a:lvl6pPr marL="4572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6pPr>
      <a:lvl7pPr marL="9144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7pPr>
      <a:lvl8pPr marL="13716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8pPr>
      <a:lvl9pPr marL="18288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3368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30818"/>
            <a:ext cx="9144000" cy="1175387"/>
          </a:xfrm>
          <a:prstGeom prst="rect">
            <a:avLst/>
          </a:prstGeom>
          <a:solidFill>
            <a:srgbClr val="A26921"/>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2800" b="1" dirty="0"/>
              <a:t>Session 2: Identifying Drawing Elements; Dimensions and Drawing Scales; Using Scales</a:t>
            </a:r>
          </a:p>
        </p:txBody>
      </p:sp>
    </p:spTree>
    <p:extLst>
      <p:ext uri="{BB962C8B-B14F-4D97-AF65-F5344CB8AC3E}">
        <p14:creationId xmlns:p14="http://schemas.microsoft.com/office/powerpoint/2010/main" val="3048314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Two Objectives</a:t>
            </a:r>
          </a:p>
        </p:txBody>
      </p:sp>
      <p:sp>
        <p:nvSpPr>
          <p:cNvPr id="3" name="Text Placeholder 2"/>
          <p:cNvSpPr>
            <a:spLocks noGrp="1"/>
          </p:cNvSpPr>
          <p:nvPr>
            <p:ph type="body" sz="quarter" idx="11"/>
          </p:nvPr>
        </p:nvSpPr>
        <p:spPr/>
        <p:txBody>
          <a:bodyPr/>
          <a:lstStyle/>
          <a:p>
            <a:pPr marL="0" indent="0">
              <a:buNone/>
            </a:pPr>
            <a:r>
              <a:rPr lang="en-US" sz="2000" b="1" dirty="0"/>
              <a:t>When trainees have completed this session, they should be able to do the following:</a:t>
            </a:r>
          </a:p>
          <a:p>
            <a:pPr marL="0" indent="0">
              <a:buNone/>
            </a:pPr>
            <a:endParaRPr lang="en-US" sz="1400" dirty="0"/>
          </a:p>
          <a:p>
            <a:pPr marL="346075" indent="-346075">
              <a:buFont typeface="+mj-lt"/>
              <a:buAutoNum type="arabicPeriod"/>
            </a:pPr>
            <a:r>
              <a:rPr lang="en-US" sz="2000" dirty="0"/>
              <a:t>Identify and describe various types of construction drawings, including their fundamental components and features.</a:t>
            </a:r>
          </a:p>
          <a:p>
            <a:pPr marL="690563" lvl="1" indent="-344488">
              <a:buFont typeface="+mj-lt"/>
              <a:buAutoNum type="alphaLcPeriod" startAt="3"/>
            </a:pPr>
            <a:r>
              <a:rPr lang="en-US" sz="2000" dirty="0"/>
              <a:t>Identify and explain the significance of various drawing elements, such as lines of construction, symbols, and grid lines. </a:t>
            </a:r>
          </a:p>
          <a:p>
            <a:pPr marL="690563" lvl="1" indent="-344488">
              <a:buFont typeface="+mj-lt"/>
              <a:buAutoNum type="alphaLcPeriod" startAt="3"/>
            </a:pPr>
            <a:r>
              <a:rPr lang="en-US" sz="2000" dirty="0"/>
              <a:t>Identify and explain the use of dimensions and various drawing scales. </a:t>
            </a:r>
          </a:p>
          <a:p>
            <a:pPr marL="690563" lvl="1" indent="-344488">
              <a:buFont typeface="+mj-lt"/>
              <a:buAutoNum type="alphaLcPeriod" startAt="3"/>
            </a:pPr>
            <a:r>
              <a:rPr lang="en-US" sz="2000" dirty="0"/>
              <a:t>Identify and describe how to use engineer’s and architect’s scales. </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Tree>
    <p:extLst>
      <p:ext uri="{BB962C8B-B14F-4D97-AF65-F5344CB8AC3E}">
        <p14:creationId xmlns:p14="http://schemas.microsoft.com/office/powerpoint/2010/main" val="316272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Two Performance Task</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5" name="Rectangle 4"/>
          <p:cNvSpPr/>
          <p:nvPr/>
        </p:nvSpPr>
        <p:spPr>
          <a:xfrm>
            <a:off x="560707" y="1729780"/>
            <a:ext cx="8125386" cy="2462213"/>
          </a:xfrm>
          <a:prstGeom prst="rect">
            <a:avLst/>
          </a:prstGeom>
        </p:spPr>
        <p:txBody>
          <a:bodyPr wrap="square">
            <a:spAutoFit/>
          </a:bodyPr>
          <a:lstStyle/>
          <a:p>
            <a:pPr marL="342900" indent="-282575"/>
            <a:r>
              <a:rPr lang="en-US" dirty="0">
                <a:solidFill>
                  <a:srgbClr val="FFFFFF"/>
                </a:solidFill>
              </a:rPr>
              <a:t>Using the floor plan supplied with this module:</a:t>
            </a:r>
          </a:p>
          <a:p>
            <a:pPr marL="342900" indent="-282575"/>
            <a:endParaRPr lang="en-US" sz="1000" dirty="0">
              <a:solidFill>
                <a:srgbClr val="FFFFFF"/>
              </a:solidFill>
            </a:endParaRPr>
          </a:p>
          <a:p>
            <a:pPr marL="342900" indent="-282575">
              <a:buFont typeface="Arial"/>
              <a:buChar char="•"/>
            </a:pPr>
            <a:r>
              <a:rPr lang="en-US" dirty="0">
                <a:solidFill>
                  <a:srgbClr val="FFFFFF"/>
                </a:solidFill>
              </a:rPr>
              <a:t>Locate the wall common to both interview rooms.</a:t>
            </a:r>
          </a:p>
          <a:p>
            <a:pPr marL="342900" indent="-282575">
              <a:buFont typeface="Arial"/>
              <a:buChar char="•"/>
            </a:pPr>
            <a:r>
              <a:rPr lang="en-US" dirty="0">
                <a:solidFill>
                  <a:srgbClr val="FFFFFF"/>
                </a:solidFill>
              </a:rPr>
              <a:t>Determine the overall width of the structure studio.</a:t>
            </a:r>
          </a:p>
          <a:p>
            <a:pPr marL="342900" indent="-282575">
              <a:buFont typeface="Arial"/>
              <a:buChar char="•"/>
            </a:pPr>
            <a:r>
              <a:rPr lang="en-US" dirty="0">
                <a:solidFill>
                  <a:srgbClr val="FFFFFF"/>
                </a:solidFill>
              </a:rPr>
              <a:t>Determine the distance from the outside east wall to the center of the beam in the structure studio.</a:t>
            </a:r>
          </a:p>
          <a:p>
            <a:pPr marL="342900" indent="-282575">
              <a:buFont typeface="Arial"/>
              <a:buChar char="•"/>
            </a:pPr>
            <a:r>
              <a:rPr lang="en-US" dirty="0">
                <a:solidFill>
                  <a:srgbClr val="FFFFFF"/>
                </a:solidFill>
              </a:rPr>
              <a:t>Determine the elevation of the slab.</a:t>
            </a:r>
          </a:p>
        </p:txBody>
      </p:sp>
    </p:spTree>
    <p:extLst>
      <p:ext uri="{BB962C8B-B14F-4D97-AF65-F5344CB8AC3E}">
        <p14:creationId xmlns:p14="http://schemas.microsoft.com/office/powerpoint/2010/main" val="1781697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Sections 1.3.1 and 1.3.2 – Lines </a:t>
            </a:r>
          </a:p>
        </p:txBody>
      </p:sp>
      <p:sp>
        <p:nvSpPr>
          <p:cNvPr id="3" name="Content Placeholder 2"/>
          <p:cNvSpPr>
            <a:spLocks noGrp="1"/>
          </p:cNvSpPr>
          <p:nvPr>
            <p:ph sz="quarter" idx="11"/>
          </p:nvPr>
        </p:nvSpPr>
        <p:spPr/>
        <p:txBody>
          <a:bodyPr/>
          <a:lstStyle/>
          <a:p>
            <a:pPr marL="0" indent="0" algn="ctr">
              <a:buNone/>
            </a:pPr>
            <a:r>
              <a:rPr lang="en-US" sz="2400" dirty="0"/>
              <a:t>This legend is sometimes referred to as the alphabet of lines. Line style can provide a lot of information to the user. </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pic>
        <p:nvPicPr>
          <p:cNvPr id="5" name="Picture 4" descr="00105-15_F28.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983098" y="2234054"/>
            <a:ext cx="5152860" cy="3897271"/>
          </a:xfrm>
          <a:prstGeom prst="rect">
            <a:avLst/>
          </a:prstGeom>
        </p:spPr>
      </p:pic>
    </p:spTree>
    <p:extLst>
      <p:ext uri="{BB962C8B-B14F-4D97-AF65-F5344CB8AC3E}">
        <p14:creationId xmlns:p14="http://schemas.microsoft.com/office/powerpoint/2010/main" val="1784531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Sections 1.3.1 and 1.3.2 – Lines </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7" name="Rectangle 6"/>
          <p:cNvSpPr/>
          <p:nvPr/>
        </p:nvSpPr>
        <p:spPr>
          <a:xfrm>
            <a:off x="269056" y="1077608"/>
            <a:ext cx="8606416" cy="769441"/>
          </a:xfrm>
          <a:prstGeom prst="rect">
            <a:avLst/>
          </a:prstGeom>
        </p:spPr>
        <p:txBody>
          <a:bodyPr wrap="square">
            <a:spAutoFit/>
          </a:bodyPr>
          <a:lstStyle/>
          <a:p>
            <a:pPr algn="ctr"/>
            <a:r>
              <a:rPr lang="en-US" sz="2200" dirty="0"/>
              <a:t>Abbreviations are necessary due to the limited space available on drawings. Note that capital letters are always used. </a:t>
            </a:r>
          </a:p>
        </p:txBody>
      </p:sp>
      <p:pic>
        <p:nvPicPr>
          <p:cNvPr id="8" name="Picture 7" descr="00105-15_F29.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2150289" y="1333511"/>
            <a:ext cx="4317587" cy="5667768"/>
          </a:xfrm>
          <a:prstGeom prst="rect">
            <a:avLst/>
          </a:prstGeom>
        </p:spPr>
      </p:pic>
    </p:spTree>
    <p:extLst>
      <p:ext uri="{BB962C8B-B14F-4D97-AF65-F5344CB8AC3E}">
        <p14:creationId xmlns:p14="http://schemas.microsoft.com/office/powerpoint/2010/main" val="2515497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1.3.2 – Symbols </a:t>
            </a:r>
          </a:p>
        </p:txBody>
      </p:sp>
      <p:sp>
        <p:nvSpPr>
          <p:cNvPr id="3" name="Content Placeholder 2"/>
          <p:cNvSpPr>
            <a:spLocks noGrp="1"/>
          </p:cNvSpPr>
          <p:nvPr>
            <p:ph sz="quarter" idx="11"/>
          </p:nvPr>
        </p:nvSpPr>
        <p:spPr/>
        <p:txBody>
          <a:bodyPr/>
          <a:lstStyle/>
          <a:p>
            <a:pPr marL="0" indent="0" algn="ctr">
              <a:buNone/>
            </a:pPr>
            <a:r>
              <a:rPr lang="en-US" sz="2000" dirty="0"/>
              <a:t>There are literally thousands of possible symbols that can be </a:t>
            </a:r>
            <a:br>
              <a:rPr lang="en-US" sz="2000" dirty="0"/>
            </a:br>
            <a:r>
              <a:rPr lang="en-US" sz="2000" dirty="0"/>
              <a:t>found on drawings. Although some symbols are common to </a:t>
            </a:r>
            <a:br>
              <a:rPr lang="en-US" sz="2000" dirty="0"/>
            </a:br>
            <a:r>
              <a:rPr lang="en-US" sz="2000" dirty="0"/>
              <a:t>more than one craft, many are unique to a particular craft. </a:t>
            </a:r>
          </a:p>
          <a:p>
            <a:pPr marL="0" indent="0" algn="ctr">
              <a:buNone/>
            </a:pPr>
            <a:r>
              <a:rPr lang="en-US" sz="2000" dirty="0"/>
              <a:t>Use the legend; do not assume they will always mean the same thing! </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pic>
        <p:nvPicPr>
          <p:cNvPr id="5" name="Picture 4" descr="00105-15_F30.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42048" y="2552964"/>
            <a:ext cx="6234961" cy="3773224"/>
          </a:xfrm>
          <a:prstGeom prst="rect">
            <a:avLst/>
          </a:prstGeom>
        </p:spPr>
      </p:pic>
    </p:spTree>
    <p:extLst>
      <p:ext uri="{BB962C8B-B14F-4D97-AF65-F5344CB8AC3E}">
        <p14:creationId xmlns:p14="http://schemas.microsoft.com/office/powerpoint/2010/main" val="752609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1.3.3 – Gridlines </a:t>
            </a:r>
          </a:p>
        </p:txBody>
      </p:sp>
      <p:sp>
        <p:nvSpPr>
          <p:cNvPr id="3" name="Content Placeholder 2"/>
          <p:cNvSpPr>
            <a:spLocks noGrp="1"/>
          </p:cNvSpPr>
          <p:nvPr>
            <p:ph sz="quarter" idx="11"/>
          </p:nvPr>
        </p:nvSpPr>
        <p:spPr/>
        <p:txBody>
          <a:bodyPr/>
          <a:lstStyle/>
          <a:p>
            <a:pPr marL="0" indent="0" algn="ctr">
              <a:buNone/>
            </a:pPr>
            <a:r>
              <a:rPr lang="en-US" sz="2200" dirty="0"/>
              <a:t>Gridlines on drawings are used in the same way they are used </a:t>
            </a:r>
            <a:br>
              <a:rPr lang="en-US" sz="2200" dirty="0"/>
            </a:br>
            <a:r>
              <a:rPr lang="en-US" sz="2200" dirty="0"/>
              <a:t>on a common map—to refer to a specific location or area. </a:t>
            </a:r>
            <a:br>
              <a:rPr lang="en-US" sz="2200" dirty="0"/>
            </a:br>
            <a:r>
              <a:rPr lang="en-US" sz="2200" dirty="0"/>
              <a:t>Gridlines are generally created by the alignment of supporting columns, as shown here. </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pic>
        <p:nvPicPr>
          <p:cNvPr id="5" name="Picture 4" descr="00105-15_F35.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28302" y="2955360"/>
            <a:ext cx="5220468" cy="3370828"/>
          </a:xfrm>
          <a:prstGeom prst="rect">
            <a:avLst/>
          </a:prstGeom>
        </p:spPr>
      </p:pic>
    </p:spTree>
    <p:extLst>
      <p:ext uri="{BB962C8B-B14F-4D97-AF65-F5344CB8AC3E}">
        <p14:creationId xmlns:p14="http://schemas.microsoft.com/office/powerpoint/2010/main" val="658421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1.4.1 – Dimensions </a:t>
            </a:r>
          </a:p>
        </p:txBody>
      </p:sp>
      <p:sp>
        <p:nvSpPr>
          <p:cNvPr id="3" name="Content Placeholder 2"/>
          <p:cNvSpPr>
            <a:spLocks noGrp="1"/>
          </p:cNvSpPr>
          <p:nvPr>
            <p:ph sz="quarter" idx="11"/>
          </p:nvPr>
        </p:nvSpPr>
        <p:spPr/>
        <p:txBody>
          <a:bodyPr/>
          <a:lstStyle/>
          <a:p>
            <a:pPr marL="0" indent="0" algn="ctr">
              <a:buNone/>
            </a:pPr>
            <a:r>
              <a:rPr lang="en-US" sz="2400" dirty="0"/>
              <a:t>Always take great care when making measurements, and be certain that you are measuring to the correct point. This can be challenging when the drawings have been reduced in size. </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pic>
        <p:nvPicPr>
          <p:cNvPr id="5" name="Picture 4" descr="00105-15_F36.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03524" y="2750815"/>
            <a:ext cx="3020546" cy="3575373"/>
          </a:xfrm>
          <a:prstGeom prst="rect">
            <a:avLst/>
          </a:prstGeom>
        </p:spPr>
      </p:pic>
    </p:spTree>
    <p:extLst>
      <p:ext uri="{BB962C8B-B14F-4D97-AF65-F5344CB8AC3E}">
        <p14:creationId xmlns:p14="http://schemas.microsoft.com/office/powerpoint/2010/main" val="1072201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1.5.1 – Architect’s Scale</a:t>
            </a:r>
          </a:p>
        </p:txBody>
      </p:sp>
      <p:sp>
        <p:nvSpPr>
          <p:cNvPr id="3" name="Content Placeholder 2"/>
          <p:cNvSpPr>
            <a:spLocks noGrp="1"/>
          </p:cNvSpPr>
          <p:nvPr>
            <p:ph sz="quarter" idx="11"/>
          </p:nvPr>
        </p:nvSpPr>
        <p:spPr/>
        <p:txBody>
          <a:bodyPr/>
          <a:lstStyle/>
          <a:p>
            <a:pPr marL="0" indent="0" algn="ctr">
              <a:buNone/>
            </a:pPr>
            <a:r>
              <a:rPr lang="en-US" sz="2200" dirty="0"/>
              <a:t>Triangular scales, or tri-scales, are the most popular since they </a:t>
            </a:r>
            <a:br>
              <a:rPr lang="en-US" sz="2200" dirty="0"/>
            </a:br>
            <a:r>
              <a:rPr lang="en-US" sz="2200" dirty="0"/>
              <a:t>reduce the number of scales that need to be available. </a:t>
            </a:r>
            <a:br>
              <a:rPr lang="en-US" sz="2200" dirty="0"/>
            </a:br>
            <a:r>
              <a:rPr lang="en-US" sz="2200" dirty="0"/>
              <a:t>Drawing scales often differ from page-to-page in the same set </a:t>
            </a:r>
            <a:br>
              <a:rPr lang="en-US" sz="2200" dirty="0"/>
            </a:br>
            <a:r>
              <a:rPr lang="en-US" sz="2200" dirty="0"/>
              <a:t>of plans; having one scale instead six is far more convenient. </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pic>
        <p:nvPicPr>
          <p:cNvPr id="5" name="Picture 4" descr="00105-15_F37.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0162" y="3439928"/>
            <a:ext cx="8298733" cy="1909306"/>
          </a:xfrm>
          <a:prstGeom prst="rect">
            <a:avLst/>
          </a:prstGeom>
        </p:spPr>
      </p:pic>
    </p:spTree>
    <p:extLst>
      <p:ext uri="{BB962C8B-B14F-4D97-AF65-F5344CB8AC3E}">
        <p14:creationId xmlns:p14="http://schemas.microsoft.com/office/powerpoint/2010/main" val="2166231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1.5.1 – Architect’s Scale</a:t>
            </a:r>
          </a:p>
        </p:txBody>
      </p:sp>
      <p:sp>
        <p:nvSpPr>
          <p:cNvPr id="3" name="Content Placeholder 2"/>
          <p:cNvSpPr>
            <a:spLocks noGrp="1"/>
          </p:cNvSpPr>
          <p:nvPr>
            <p:ph sz="quarter" idx="11"/>
          </p:nvPr>
        </p:nvSpPr>
        <p:spPr/>
        <p:txBody>
          <a:bodyPr/>
          <a:lstStyle/>
          <a:p>
            <a:pPr marL="0" indent="0" algn="ctr">
              <a:buNone/>
            </a:pPr>
            <a:r>
              <a:rPr lang="en-US" sz="2400" dirty="0"/>
              <a:t>As shown here, an architect’s scale for inches and feet </a:t>
            </a:r>
            <a:br>
              <a:rPr lang="en-US" sz="2400" dirty="0"/>
            </a:br>
            <a:r>
              <a:rPr lang="en-US" sz="2400" dirty="0"/>
              <a:t>breaks the scale increment value, such as 3/8", </a:t>
            </a:r>
            <a:br>
              <a:rPr lang="en-US" sz="2400" dirty="0"/>
            </a:br>
            <a:r>
              <a:rPr lang="en-US" sz="2400" dirty="0"/>
              <a:t>into twelve equal parts to represent inches. </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pic>
        <p:nvPicPr>
          <p:cNvPr id="5" name="Picture 4" descr="00105-15_F38.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0162" y="2759895"/>
            <a:ext cx="8298733" cy="2838516"/>
          </a:xfrm>
          <a:prstGeom prst="rect">
            <a:avLst/>
          </a:prstGeom>
        </p:spPr>
      </p:pic>
    </p:spTree>
    <p:extLst>
      <p:ext uri="{BB962C8B-B14F-4D97-AF65-F5344CB8AC3E}">
        <p14:creationId xmlns:p14="http://schemas.microsoft.com/office/powerpoint/2010/main" val="1988187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1.5.2 – Metric Scales</a:t>
            </a:r>
          </a:p>
        </p:txBody>
      </p:sp>
      <p:sp>
        <p:nvSpPr>
          <p:cNvPr id="3" name="Content Placeholder 2"/>
          <p:cNvSpPr>
            <a:spLocks noGrp="1"/>
          </p:cNvSpPr>
          <p:nvPr>
            <p:ph sz="quarter" idx="11"/>
          </p:nvPr>
        </p:nvSpPr>
        <p:spPr/>
        <p:txBody>
          <a:bodyPr/>
          <a:lstStyle/>
          <a:p>
            <a:pPr marL="0" indent="0" algn="ctr">
              <a:buNone/>
            </a:pPr>
            <a:r>
              <a:rPr lang="en-US" sz="2400" dirty="0"/>
              <a:t>Metric scales are always calibrated in units of 10—</a:t>
            </a:r>
            <a:br>
              <a:rPr lang="en-US" sz="2400" dirty="0"/>
            </a:br>
            <a:r>
              <a:rPr lang="en-US" sz="2400" dirty="0"/>
              <a:t>the basis for the metric system. </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pic>
        <p:nvPicPr>
          <p:cNvPr id="5" name="Picture 4" descr="00105-15_F39.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81993" y="2614043"/>
            <a:ext cx="6186854" cy="3615458"/>
          </a:xfrm>
          <a:prstGeom prst="rect">
            <a:avLst/>
          </a:prstGeom>
        </p:spPr>
      </p:pic>
    </p:spTree>
    <p:extLst>
      <p:ext uri="{BB962C8B-B14F-4D97-AF65-F5344CB8AC3E}">
        <p14:creationId xmlns:p14="http://schemas.microsoft.com/office/powerpoint/2010/main" val="929370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1.5.2 – Engineer’s Scales</a:t>
            </a:r>
          </a:p>
        </p:txBody>
      </p:sp>
      <p:sp>
        <p:nvSpPr>
          <p:cNvPr id="3" name="Content Placeholder 2"/>
          <p:cNvSpPr>
            <a:spLocks noGrp="1"/>
          </p:cNvSpPr>
          <p:nvPr>
            <p:ph sz="quarter" idx="11"/>
          </p:nvPr>
        </p:nvSpPr>
        <p:spPr/>
        <p:txBody>
          <a:bodyPr/>
          <a:lstStyle/>
          <a:p>
            <a:pPr marL="0" indent="0" algn="ctr">
              <a:buNone/>
            </a:pPr>
            <a:r>
              <a:rPr lang="en-US" sz="2400" dirty="0"/>
              <a:t>Since it can accommodate large measurements, the engineer’s scale is often used on civil drawings. It is also broken into multiples of 10, like a metric scale. </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pic>
        <p:nvPicPr>
          <p:cNvPr id="5" name="Picture 4" descr="00105-15_F40.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0162" y="3183279"/>
            <a:ext cx="8298733" cy="1130539"/>
          </a:xfrm>
          <a:prstGeom prst="rect">
            <a:avLst/>
          </a:prstGeom>
        </p:spPr>
      </p:pic>
    </p:spTree>
    <p:extLst>
      <p:ext uri="{BB962C8B-B14F-4D97-AF65-F5344CB8AC3E}">
        <p14:creationId xmlns:p14="http://schemas.microsoft.com/office/powerpoint/2010/main" val="1032097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 – Trade Terms</a:t>
            </a:r>
          </a:p>
        </p:txBody>
      </p:sp>
      <p:sp>
        <p:nvSpPr>
          <p:cNvPr id="3" name="Text Placeholder 2"/>
          <p:cNvSpPr>
            <a:spLocks noGrp="1"/>
          </p:cNvSpPr>
          <p:nvPr>
            <p:ph type="body" sz="quarter" idx="11"/>
          </p:nvPr>
        </p:nvSpPr>
        <p:spPr/>
        <p:txBody>
          <a:bodyPr/>
          <a:lstStyle/>
          <a:p>
            <a:pPr marL="0" indent="0">
              <a:buNone/>
            </a:pPr>
            <a:r>
              <a:rPr lang="en-US" sz="2000" b="1" dirty="0"/>
              <a:t>Architect</a:t>
            </a:r>
          </a:p>
          <a:p>
            <a:pPr marL="0" indent="0">
              <a:buNone/>
            </a:pPr>
            <a:r>
              <a:rPr lang="en-US" sz="2000" dirty="0"/>
              <a:t>A qualified, licensed person who creates and designs drawings for a construction project.</a:t>
            </a:r>
          </a:p>
          <a:p>
            <a:pPr marL="0" indent="0">
              <a:buNone/>
            </a:pPr>
            <a:endParaRPr lang="en-US" sz="2000" dirty="0"/>
          </a:p>
          <a:p>
            <a:pPr marL="0" indent="0">
              <a:buNone/>
            </a:pPr>
            <a:r>
              <a:rPr lang="en-US" sz="2000" b="1" dirty="0"/>
              <a:t>Architect’s scale</a:t>
            </a:r>
          </a:p>
          <a:p>
            <a:pPr marL="0" indent="0">
              <a:buNone/>
            </a:pPr>
            <a:r>
              <a:rPr lang="en-US" sz="2000" dirty="0"/>
              <a:t>A specialized ruler used in making or measuring reduced scale drawings. The ruler is marked with a range of calibrated ratios for laying out distances, with scales indicating feet, inches, and fractions of inches. Used on drawings other than site plans. </a:t>
            </a:r>
          </a:p>
          <a:p>
            <a:pPr marL="0" indent="0">
              <a:buNone/>
            </a:pPr>
            <a:endParaRPr lang="en-US" sz="2000" dirty="0"/>
          </a:p>
          <a:p>
            <a:pPr marL="0" indent="0">
              <a:buNone/>
            </a:pPr>
            <a:r>
              <a:rPr lang="en-US" sz="2000" b="1" dirty="0"/>
              <a:t>Dimension line</a:t>
            </a:r>
          </a:p>
          <a:p>
            <a:pPr marL="0" indent="0">
              <a:buNone/>
            </a:pPr>
            <a:r>
              <a:rPr lang="en-US" sz="2000" dirty="0"/>
              <a:t>A line on a drawing with a measurement indicating length.</a:t>
            </a:r>
          </a:p>
          <a:p>
            <a:pPr marL="0" indent="0">
              <a:buNone/>
            </a:pPr>
            <a:endParaRPr lang="en-US" sz="2000" dirty="0"/>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Tree>
    <p:extLst>
      <p:ext uri="{BB962C8B-B14F-4D97-AF65-F5344CB8AC3E}">
        <p14:creationId xmlns:p14="http://schemas.microsoft.com/office/powerpoint/2010/main" val="1308940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1000"/>
                                        <p:tgtEl>
                                          <p:spTgt spid="3">
                                            <p:txEl>
                                              <p:pRg st="4" end="4"/>
                                            </p:txEl>
                                          </p:spTgt>
                                        </p:tgtEl>
                                      </p:cBhvr>
                                    </p:animEffect>
                                    <p:anim calcmode="lin" valueType="num">
                                      <p:cBhvr>
                                        <p:cTn id="1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1000"/>
                                        <p:tgtEl>
                                          <p:spTgt spid="3">
                                            <p:txEl>
                                              <p:pRg st="7" end="7"/>
                                            </p:txEl>
                                          </p:spTgt>
                                        </p:tgtEl>
                                      </p:cBhvr>
                                    </p:animEffect>
                                    <p:anim calcmode="lin" valueType="num">
                                      <p:cBhvr>
                                        <p:cTn id="2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 – Trade Terms</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5" name="Rectangle 4"/>
          <p:cNvSpPr/>
          <p:nvPr/>
        </p:nvSpPr>
        <p:spPr>
          <a:xfrm>
            <a:off x="563362" y="1685693"/>
            <a:ext cx="8125386" cy="3926716"/>
          </a:xfrm>
          <a:prstGeom prst="rect">
            <a:avLst/>
          </a:prstGeom>
        </p:spPr>
        <p:txBody>
          <a:bodyPr wrap="square">
            <a:spAutoFit/>
          </a:bodyPr>
          <a:lstStyle/>
          <a:p>
            <a:pPr>
              <a:spcBef>
                <a:spcPts val="500"/>
              </a:spcBef>
            </a:pPr>
            <a:r>
              <a:rPr lang="en-US" sz="2000" b="1" dirty="0">
                <a:solidFill>
                  <a:srgbClr val="FFFFFF"/>
                </a:solidFill>
              </a:rPr>
              <a:t>Engineer</a:t>
            </a:r>
          </a:p>
          <a:p>
            <a:pPr>
              <a:spcBef>
                <a:spcPts val="500"/>
              </a:spcBef>
            </a:pPr>
            <a:r>
              <a:rPr lang="en-US" sz="2000" dirty="0">
                <a:solidFill>
                  <a:srgbClr val="FFFFFF"/>
                </a:solidFill>
              </a:rPr>
              <a:t>A person who applies scientific principles in design and construction.</a:t>
            </a:r>
          </a:p>
          <a:p>
            <a:pPr>
              <a:spcBef>
                <a:spcPts val="500"/>
              </a:spcBef>
            </a:pPr>
            <a:endParaRPr lang="en-US" sz="2000" dirty="0">
              <a:solidFill>
                <a:srgbClr val="FFFFFF"/>
              </a:solidFill>
            </a:endParaRPr>
          </a:p>
          <a:p>
            <a:pPr>
              <a:spcBef>
                <a:spcPts val="500"/>
              </a:spcBef>
            </a:pPr>
            <a:r>
              <a:rPr lang="en-US" sz="2000" b="1" dirty="0">
                <a:solidFill>
                  <a:srgbClr val="FFFFFF"/>
                </a:solidFill>
              </a:rPr>
              <a:t>Engineer’s scale</a:t>
            </a:r>
          </a:p>
          <a:p>
            <a:pPr>
              <a:spcBef>
                <a:spcPts val="500"/>
              </a:spcBef>
            </a:pPr>
            <a:r>
              <a:rPr lang="en-US" sz="2000" dirty="0">
                <a:solidFill>
                  <a:srgbClr val="FFFFFF"/>
                </a:solidFill>
              </a:rPr>
              <a:t>A straightedge measuring device divided uniformly into multiples of 10 divisions per inch so that drawings can be made with decimal values. Used mainly for land measurements on site plans.</a:t>
            </a:r>
          </a:p>
          <a:p>
            <a:pPr>
              <a:spcBef>
                <a:spcPts val="500"/>
              </a:spcBef>
            </a:pPr>
            <a:endParaRPr lang="en-US" sz="2000" dirty="0">
              <a:solidFill>
                <a:srgbClr val="FFFFFF"/>
              </a:solidFill>
            </a:endParaRPr>
          </a:p>
          <a:p>
            <a:pPr>
              <a:spcBef>
                <a:spcPts val="500"/>
              </a:spcBef>
            </a:pPr>
            <a:r>
              <a:rPr lang="en-US" sz="2000" b="1" dirty="0">
                <a:solidFill>
                  <a:srgbClr val="FFFFFF"/>
                </a:solidFill>
              </a:rPr>
              <a:t>Hidden line</a:t>
            </a:r>
          </a:p>
          <a:p>
            <a:pPr>
              <a:spcBef>
                <a:spcPts val="500"/>
              </a:spcBef>
            </a:pPr>
            <a:r>
              <a:rPr lang="en-US" sz="2000" dirty="0">
                <a:solidFill>
                  <a:srgbClr val="FFFFFF"/>
                </a:solidFill>
              </a:rPr>
              <a:t>A dashed line showing an object obstructed from view by another object.</a:t>
            </a:r>
          </a:p>
        </p:txBody>
      </p:sp>
    </p:spTree>
    <p:extLst>
      <p:ext uri="{BB962C8B-B14F-4D97-AF65-F5344CB8AC3E}">
        <p14:creationId xmlns:p14="http://schemas.microsoft.com/office/powerpoint/2010/main" val="152693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5">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1000"/>
                                        <p:tgtEl>
                                          <p:spTgt spid="5">
                                            <p:txEl>
                                              <p:pRg st="4" end="4"/>
                                            </p:txEl>
                                          </p:spTgt>
                                        </p:tgtEl>
                                      </p:cBhvr>
                                    </p:animEffect>
                                    <p:anim calcmode="lin" valueType="num">
                                      <p:cBhvr>
                                        <p:cTn id="1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5">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animEffect transition="in" filter="fade">
                                      <p:cBhvr>
                                        <p:cTn id="23" dur="1000"/>
                                        <p:tgtEl>
                                          <p:spTgt spid="5">
                                            <p:txEl>
                                              <p:pRg st="7" end="7"/>
                                            </p:txEl>
                                          </p:spTgt>
                                        </p:tgtEl>
                                      </p:cBhvr>
                                    </p:animEffect>
                                    <p:anim calcmode="lin" valueType="num">
                                      <p:cBhvr>
                                        <p:cTn id="24"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5">
                                            <p:txEl>
                                              <p:pRg st="7" end="7"/>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5">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 – Trade Terms</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6" name="Rectangle 5"/>
          <p:cNvSpPr/>
          <p:nvPr/>
        </p:nvSpPr>
        <p:spPr>
          <a:xfrm>
            <a:off x="531061" y="1639257"/>
            <a:ext cx="8125386" cy="4234493"/>
          </a:xfrm>
          <a:prstGeom prst="rect">
            <a:avLst/>
          </a:prstGeom>
        </p:spPr>
        <p:txBody>
          <a:bodyPr wrap="square">
            <a:spAutoFit/>
          </a:bodyPr>
          <a:lstStyle/>
          <a:p>
            <a:pPr>
              <a:spcBef>
                <a:spcPts val="500"/>
              </a:spcBef>
            </a:pPr>
            <a:r>
              <a:rPr lang="en-US" sz="2000" b="1" dirty="0">
                <a:solidFill>
                  <a:srgbClr val="FFFFFF"/>
                </a:solidFill>
              </a:rPr>
              <a:t>Leader</a:t>
            </a:r>
          </a:p>
          <a:p>
            <a:pPr>
              <a:spcBef>
                <a:spcPts val="500"/>
              </a:spcBef>
            </a:pPr>
            <a:r>
              <a:rPr lang="en-US" sz="2000" dirty="0">
                <a:solidFill>
                  <a:srgbClr val="FFFFFF"/>
                </a:solidFill>
              </a:rPr>
              <a:t>In drafting, the line on which an arrowhead is placed and used to identify a component.</a:t>
            </a:r>
          </a:p>
          <a:p>
            <a:pPr>
              <a:spcBef>
                <a:spcPts val="500"/>
              </a:spcBef>
            </a:pPr>
            <a:endParaRPr lang="en-US" sz="2000" dirty="0">
              <a:solidFill>
                <a:srgbClr val="FFFFFF"/>
              </a:solidFill>
            </a:endParaRPr>
          </a:p>
          <a:p>
            <a:pPr>
              <a:spcBef>
                <a:spcPts val="500"/>
              </a:spcBef>
            </a:pPr>
            <a:r>
              <a:rPr lang="en-US" sz="2000" b="1" dirty="0">
                <a:solidFill>
                  <a:srgbClr val="FFFFFF"/>
                </a:solidFill>
              </a:rPr>
              <a:t>Metric scale</a:t>
            </a:r>
          </a:p>
          <a:p>
            <a:pPr>
              <a:spcBef>
                <a:spcPts val="500"/>
              </a:spcBef>
            </a:pPr>
            <a:r>
              <a:rPr lang="en-US" sz="2000" dirty="0">
                <a:solidFill>
                  <a:srgbClr val="FFFFFF"/>
                </a:solidFill>
              </a:rPr>
              <a:t>A straightedge measuring device divided into centimeters, with each centimeter divided into 10 millimeters. Usually used for architectural drawings and sometimes referred to as a metric architect’s scale.</a:t>
            </a:r>
          </a:p>
          <a:p>
            <a:pPr>
              <a:spcBef>
                <a:spcPts val="500"/>
              </a:spcBef>
            </a:pPr>
            <a:endParaRPr lang="en-US" sz="2000" dirty="0">
              <a:solidFill>
                <a:srgbClr val="FFFFFF"/>
              </a:solidFill>
            </a:endParaRPr>
          </a:p>
          <a:p>
            <a:pPr>
              <a:spcBef>
                <a:spcPts val="500"/>
              </a:spcBef>
            </a:pPr>
            <a:r>
              <a:rPr lang="en-US" sz="2000" b="1" dirty="0">
                <a:solidFill>
                  <a:srgbClr val="FFFFFF"/>
                </a:solidFill>
              </a:rPr>
              <a:t>Not to scale (NTS)</a:t>
            </a:r>
          </a:p>
          <a:p>
            <a:pPr>
              <a:spcBef>
                <a:spcPts val="500"/>
              </a:spcBef>
            </a:pPr>
            <a:r>
              <a:rPr lang="en-US" sz="2000" dirty="0">
                <a:solidFill>
                  <a:srgbClr val="FFFFFF"/>
                </a:solidFill>
              </a:rPr>
              <a:t>Describes drawings that show relative positions and sizes only, without scale. </a:t>
            </a:r>
          </a:p>
        </p:txBody>
      </p:sp>
    </p:spTree>
    <p:extLst>
      <p:ext uri="{BB962C8B-B14F-4D97-AF65-F5344CB8AC3E}">
        <p14:creationId xmlns:p14="http://schemas.microsoft.com/office/powerpoint/2010/main" val="2436282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Effect transition="in" filter="fade">
                                      <p:cBhvr>
                                        <p:cTn id="15" dur="1000"/>
                                        <p:tgtEl>
                                          <p:spTgt spid="6">
                                            <p:txEl>
                                              <p:pRg st="4" end="4"/>
                                            </p:txEl>
                                          </p:spTgt>
                                        </p:tgtEl>
                                      </p:cBhvr>
                                    </p:animEffect>
                                    <p:anim calcmode="lin" valueType="num">
                                      <p:cBhvr>
                                        <p:cTn id="1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6">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6">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animEffect transition="in" filter="fade">
                                      <p:cBhvr>
                                        <p:cTn id="23" dur="1000"/>
                                        <p:tgtEl>
                                          <p:spTgt spid="6">
                                            <p:txEl>
                                              <p:pRg st="7" end="7"/>
                                            </p:txEl>
                                          </p:spTgt>
                                        </p:tgtEl>
                                      </p:cBhvr>
                                    </p:animEffect>
                                    <p:anim calcmode="lin" valueType="num">
                                      <p:cBhvr>
                                        <p:cTn id="24"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6">
                                            <p:txEl>
                                              <p:pRg st="7" end="7"/>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6">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Session…</a:t>
            </a:r>
          </a:p>
        </p:txBody>
      </p:sp>
      <p:sp>
        <p:nvSpPr>
          <p:cNvPr id="3" name="Text Placeholder 2"/>
          <p:cNvSpPr>
            <a:spLocks noGrp="1"/>
          </p:cNvSpPr>
          <p:nvPr>
            <p:ph type="body" sz="quarter" idx="11"/>
          </p:nvPr>
        </p:nvSpPr>
        <p:spPr/>
        <p:txBody>
          <a:bodyPr/>
          <a:lstStyle/>
          <a:p>
            <a:pPr marL="0" indent="0" algn="ctr">
              <a:buNone/>
            </a:pPr>
            <a:endParaRPr lang="en-US" sz="2400" b="1" dirty="0"/>
          </a:p>
          <a:p>
            <a:pPr marL="0" indent="0" algn="ctr">
              <a:buNone/>
            </a:pPr>
            <a:r>
              <a:rPr lang="en-US" sz="2400" b="1"/>
              <a:t>LABORATORY:</a:t>
            </a:r>
            <a:endParaRPr lang="en-US" sz="2400" dirty="0"/>
          </a:p>
          <a:p>
            <a:pPr marL="0" indent="0" algn="ctr">
              <a:buNone/>
            </a:pPr>
            <a:r>
              <a:rPr lang="en-US" sz="2400" b="1" dirty="0"/>
              <a:t>READING CONSTRUCTION DRAWINGS</a:t>
            </a:r>
            <a:endParaRPr lang="en-US" sz="2400" dirty="0"/>
          </a:p>
          <a:p>
            <a:pPr marL="0" indent="0" algn="ctr">
              <a:buNone/>
            </a:pPr>
            <a:r>
              <a:rPr lang="en-US" sz="2400" dirty="0"/>
              <a:t> </a:t>
            </a:r>
          </a:p>
          <a:p>
            <a:pPr marL="0" indent="0" algn="ctr">
              <a:buNone/>
            </a:pPr>
            <a:r>
              <a:rPr lang="en-US" sz="2400" dirty="0"/>
              <a:t>Review the complete module to prepare for the upcoming laboratory and practice session.</a:t>
            </a:r>
          </a:p>
          <a:p>
            <a:pPr marL="0" indent="0" algn="ctr">
              <a:buNone/>
            </a:pPr>
            <a:endParaRPr lang="en-US" sz="2400" dirty="0"/>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Tree>
    <p:extLst>
      <p:ext uri="{BB962C8B-B14F-4D97-AF65-F5344CB8AC3E}">
        <p14:creationId xmlns:p14="http://schemas.microsoft.com/office/powerpoint/2010/main" val="3635669266"/>
      </p:ext>
    </p:extLst>
  </p:cSld>
  <p:clrMapOvr>
    <a:masterClrMapping/>
  </p:clrMapOvr>
</p:sld>
</file>

<file path=ppt/theme/theme1.xml><?xml version="1.0" encoding="utf-8"?>
<a:theme xmlns:a="http://schemas.openxmlformats.org/drawingml/2006/main" name="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bj and P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Main Cont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Main Conten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_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6228</TotalTime>
  <Words>1024</Words>
  <Application>Microsoft Macintosh PowerPoint</Application>
  <PresentationFormat>On-screen Show (4:3)</PresentationFormat>
  <Paragraphs>106</Paragraphs>
  <Slides>17</Slides>
  <Notes>12</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17</vt:i4>
      </vt:variant>
    </vt:vector>
  </HeadingPairs>
  <TitlesOfParts>
    <vt:vector size="27" baseType="lpstr">
      <vt:lpstr>ＭＳ Ｐゴシック</vt:lpstr>
      <vt:lpstr>Arial</vt:lpstr>
      <vt:lpstr>Calibri</vt:lpstr>
      <vt:lpstr>Verdana</vt:lpstr>
      <vt:lpstr>PPT Template</vt:lpstr>
      <vt:lpstr>Obj and PT master</vt:lpstr>
      <vt:lpstr>Main Content</vt:lpstr>
      <vt:lpstr>Main Content master</vt:lpstr>
      <vt:lpstr>1_PPT Template</vt:lpstr>
      <vt:lpstr>2_PPT Template</vt:lpstr>
      <vt:lpstr>PowerPoint Presentation</vt:lpstr>
      <vt:lpstr>PowerPoint Presentation</vt:lpstr>
      <vt:lpstr>Session Two Objectives</vt:lpstr>
      <vt:lpstr>Session Two Performance Task</vt:lpstr>
      <vt:lpstr>Sections 1.3.1 and 1.3.2 – Lines </vt:lpstr>
      <vt:lpstr>Sections 1.3.1 and 1.3.2 – Lines </vt:lpstr>
      <vt:lpstr>Section 1.3.2 – Symbols </vt:lpstr>
      <vt:lpstr>Section 1.3.3 – Gridlines </vt:lpstr>
      <vt:lpstr>Section 1.4.1 – Dimensions </vt:lpstr>
      <vt:lpstr>Section 1.5.1 – Architect’s Scale</vt:lpstr>
      <vt:lpstr>Section 1.5.1 – Architect’s Scale</vt:lpstr>
      <vt:lpstr>Section 1.5.2 – Metric Scales</vt:lpstr>
      <vt:lpstr>Section 1.5.2 – Engineer’s Scales</vt:lpstr>
      <vt:lpstr>Wrap Up – Trade Terms</vt:lpstr>
      <vt:lpstr>Wrap Up – Trade Terms</vt:lpstr>
      <vt:lpstr>Wrap Up – Trade Terms</vt:lpstr>
      <vt:lpstr>Next Session…</vt:lpstr>
    </vt:vector>
  </TitlesOfParts>
  <Company>NCCER</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Davis</dc:creator>
  <cp:lastModifiedBy>Karyn Payne</cp:lastModifiedBy>
  <cp:revision>634</cp:revision>
  <dcterms:created xsi:type="dcterms:W3CDTF">2014-11-20T16:49:14Z</dcterms:created>
  <dcterms:modified xsi:type="dcterms:W3CDTF">2018-08-07T14:08:56Z</dcterms:modified>
</cp:coreProperties>
</file>