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71" r:id="rId3"/>
    <p:sldMasterId id="2147483663" r:id="rId4"/>
    <p:sldMasterId id="2147483981" r:id="rId5"/>
  </p:sldMasterIdLst>
  <p:notesMasterIdLst>
    <p:notesMasterId r:id="rId32"/>
  </p:notesMasterIdLst>
  <p:handoutMasterIdLst>
    <p:handoutMasterId r:id="rId33"/>
  </p:handoutMasterIdLst>
  <p:sldIdLst>
    <p:sldId id="258" r:id="rId6"/>
    <p:sldId id="257" r:id="rId7"/>
    <p:sldId id="271" r:id="rId8"/>
    <p:sldId id="259" r:id="rId9"/>
    <p:sldId id="260" r:id="rId10"/>
    <p:sldId id="272" r:id="rId11"/>
    <p:sldId id="261" r:id="rId12"/>
    <p:sldId id="262" r:id="rId13"/>
    <p:sldId id="273" r:id="rId14"/>
    <p:sldId id="274" r:id="rId15"/>
    <p:sldId id="263" r:id="rId16"/>
    <p:sldId id="275" r:id="rId17"/>
    <p:sldId id="264" r:id="rId18"/>
    <p:sldId id="265" r:id="rId19"/>
    <p:sldId id="276" r:id="rId20"/>
    <p:sldId id="266" r:id="rId21"/>
    <p:sldId id="267" r:id="rId22"/>
    <p:sldId id="268" r:id="rId23"/>
    <p:sldId id="281" r:id="rId24"/>
    <p:sldId id="269" r:id="rId25"/>
    <p:sldId id="277" r:id="rId26"/>
    <p:sldId id="278" r:id="rId27"/>
    <p:sldId id="279" r:id="rId28"/>
    <p:sldId id="280" r:id="rId29"/>
    <p:sldId id="282" r:id="rId30"/>
    <p:sldId id="270" r:id="rId31"/>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521415D9-36F7-43E2-AB2F-B90AF26B5E84}">
      <p14:sectionLst xmlns:p14="http://schemas.microsoft.com/office/powerpoint/2010/main">
        <p14:section name="Introduction to Construction Drawings 00105-15" id="{4E57273C-BC16-8F4E-9B8E-F59ACF11BE88}">
          <p14:sldIdLst>
            <p14:sldId id="258"/>
          </p14:sldIdLst>
        </p14:section>
        <p14:section name="Session 1: Identifying Construction Drawings and Drawing Components" id="{25589E11-FCD6-0949-B234-E1C0E7C92041}">
          <p14:sldIdLst>
            <p14:sldId id="257"/>
            <p14:sldId id="271"/>
            <p14:sldId id="259"/>
          </p14:sldIdLst>
        </p14:section>
        <p14:section name="Section 1.1.0" id="{F8BBCD78-F6EF-5D49-BD1B-F1CD4E79855C}">
          <p14:sldIdLst>
            <p14:sldId id="260"/>
          </p14:sldIdLst>
        </p14:section>
        <p14:section name="Section 1.1.1" id="{14A7F4A5-2518-2240-A40C-DED70B327D77}">
          <p14:sldIdLst>
            <p14:sldId id="272"/>
            <p14:sldId id="261"/>
          </p14:sldIdLst>
        </p14:section>
        <p14:section name="Section 1.1.2" id="{0449E5BF-0B9C-134C-816E-D0F6A6F68049}">
          <p14:sldIdLst>
            <p14:sldId id="262"/>
            <p14:sldId id="273"/>
            <p14:sldId id="274"/>
          </p14:sldIdLst>
        </p14:section>
        <p14:section name="Section 1.1.3" id="{8E32F9F7-DBA0-1945-9DB3-29B7ED8AB44E}">
          <p14:sldIdLst>
            <p14:sldId id="263"/>
            <p14:sldId id="275"/>
          </p14:sldIdLst>
        </p14:section>
        <p14:section name="Section 1.1.4" id="{D21BC2CF-8E26-FE46-9604-E3877F9BF8CD}">
          <p14:sldIdLst>
            <p14:sldId id="264"/>
          </p14:sldIdLst>
        </p14:section>
        <p14:section name="Section 1.1.5" id="{FD605E1E-8856-1943-BE71-4EF2B51802C3}">
          <p14:sldIdLst>
            <p14:sldId id="265"/>
          </p14:sldIdLst>
        </p14:section>
        <p14:section name="Section 1.1.6" id="{6D7BD1D1-99B0-434A-ACD7-5AAB72EB3C35}">
          <p14:sldIdLst>
            <p14:sldId id="276"/>
            <p14:sldId id="266"/>
          </p14:sldIdLst>
        </p14:section>
        <p14:section name="Section 1.2.1" id="{BAFCD449-8228-6541-8A72-C25538DEDA24}">
          <p14:sldIdLst>
            <p14:sldId id="267"/>
          </p14:sldIdLst>
        </p14:section>
        <p14:section name="Section 1.2.4" id="{B78EBEBC-4732-E145-8C70-CD67E055033C}">
          <p14:sldIdLst>
            <p14:sldId id="268"/>
          </p14:sldIdLst>
        </p14:section>
        <p14:section name="Session 1 Wrap-Up" id="{7AE46096-4313-2448-9A5B-994B2C0014F5}">
          <p14:sldIdLst>
            <p14:sldId id="281"/>
            <p14:sldId id="269"/>
            <p14:sldId id="277"/>
            <p14:sldId id="278"/>
            <p14:sldId id="279"/>
            <p14:sldId id="280"/>
            <p14:sldId id="282"/>
            <p14:sldId id="27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461A"/>
    <a:srgbClr val="0F3F10"/>
    <a:srgbClr val="A26921"/>
    <a:srgbClr val="A83518"/>
    <a:srgbClr val="D9A20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06" autoAdjust="0"/>
    <p:restoredTop sz="92650" autoAdjust="0"/>
  </p:normalViewPr>
  <p:slideViewPr>
    <p:cSldViewPr snapToGrid="0" snapToObjects="1">
      <p:cViewPr varScale="1">
        <p:scale>
          <a:sx n="147" d="100"/>
          <a:sy n="147" d="100"/>
        </p:scale>
        <p:origin x="2528"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9872"/>
    </p:cViewPr>
  </p:sorterViewPr>
  <p:notesViewPr>
    <p:cSldViewPr snapToGrid="0" snapToObjects="1">
      <p:cViewPr varScale="1">
        <p:scale>
          <a:sx n="59" d="100"/>
          <a:sy n="59" d="100"/>
        </p:scale>
        <p:origin x="-1504" y="-10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0A74101-2595-C748-9F86-DC0CCC2A9351}" type="datetimeFigureOut">
              <a:rPr lang="en-US"/>
              <a:pPr>
                <a:defRPr/>
              </a:pPr>
              <a:t>8/7/18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BC24B406-11E6-4444-A0AF-23EDA9E3F33C}" type="slidenum">
              <a:rPr lang="en-US"/>
              <a:pPr>
                <a:defRPr/>
              </a:pPr>
              <a:t>‹#›</a:t>
            </a:fld>
            <a:endParaRPr lang="en-US" dirty="0"/>
          </a:p>
        </p:txBody>
      </p:sp>
    </p:spTree>
    <p:extLst>
      <p:ext uri="{BB962C8B-B14F-4D97-AF65-F5344CB8AC3E}">
        <p14:creationId xmlns:p14="http://schemas.microsoft.com/office/powerpoint/2010/main" val="1498942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7482468-2443-6E45-BAD5-08B0BBB6D447}" type="datetimeFigureOut">
              <a:rPr lang="en-US"/>
              <a:pPr>
                <a:defRPr/>
              </a:pPr>
              <a:t>8/7/18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cs typeface="+mn-cs"/>
              </a:defRPr>
            </a:lvl1pPr>
          </a:lstStyle>
          <a:p>
            <a:pPr>
              <a:defRPr/>
            </a:pPr>
            <a:fld id="{C6635EC2-2673-F040-B191-2C0C9DFD7C44}" type="slidenum">
              <a:rPr lang="en-US"/>
              <a:pPr>
                <a:defRPr/>
              </a:pPr>
              <a:t>‹#›</a:t>
            </a:fld>
            <a:endParaRPr lang="en-US" dirty="0"/>
          </a:p>
        </p:txBody>
      </p:sp>
    </p:spTree>
    <p:extLst>
      <p:ext uri="{BB962C8B-B14F-4D97-AF65-F5344CB8AC3E}">
        <p14:creationId xmlns:p14="http://schemas.microsoft.com/office/powerpoint/2010/main" val="1013790150"/>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figure and discuss the various categories of plans.</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5</a:t>
            </a:fld>
            <a:endParaRPr lang="en-US" dirty="0"/>
          </a:p>
        </p:txBody>
      </p:sp>
    </p:spTree>
    <p:extLst>
      <p:ext uri="{BB962C8B-B14F-4D97-AF65-F5344CB8AC3E}">
        <p14:creationId xmlns:p14="http://schemas.microsoft.com/office/powerpoint/2010/main" val="1925161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that a site must be considered practical for a structure before construction can begin. Using the figure, point out the contour lines and explain their purpose.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6</a:t>
            </a:fld>
            <a:endParaRPr lang="en-US" dirty="0"/>
          </a:p>
        </p:txBody>
      </p:sp>
    </p:spTree>
    <p:extLst>
      <p:ext uri="{BB962C8B-B14F-4D97-AF65-F5344CB8AC3E}">
        <p14:creationId xmlns:p14="http://schemas.microsoft.com/office/powerpoint/2010/main" val="26922040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information found on a landscape plan.</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7</a:t>
            </a:fld>
            <a:endParaRPr lang="en-US" dirty="0"/>
          </a:p>
        </p:txBody>
      </p:sp>
    </p:spTree>
    <p:extLst>
      <p:ext uri="{BB962C8B-B14F-4D97-AF65-F5344CB8AC3E}">
        <p14:creationId xmlns:p14="http://schemas.microsoft.com/office/powerpoint/2010/main" val="2692204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that there are various types of architectural plans. Discuss the components of the roof plan.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8</a:t>
            </a:fld>
            <a:endParaRPr lang="en-US" dirty="0"/>
          </a:p>
        </p:txBody>
      </p:sp>
    </p:spTree>
    <p:extLst>
      <p:ext uri="{BB962C8B-B14F-4D97-AF65-F5344CB8AC3E}">
        <p14:creationId xmlns:p14="http://schemas.microsoft.com/office/powerpoint/2010/main" val="997194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Using the figure, point out the elements of an exterior elevation plan. Display the figure of the section drawing and compare the information contained in the exterior elevation figure.</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9</a:t>
            </a:fld>
            <a:endParaRPr lang="en-US" dirty="0"/>
          </a:p>
        </p:txBody>
      </p:sp>
    </p:spTree>
    <p:extLst>
      <p:ext uri="{BB962C8B-B14F-4D97-AF65-F5344CB8AC3E}">
        <p14:creationId xmlns:p14="http://schemas.microsoft.com/office/powerpoint/2010/main" val="997194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Define a detail drawing and describe where they can often be found.</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10</a:t>
            </a:fld>
            <a:endParaRPr lang="en-US" dirty="0"/>
          </a:p>
        </p:txBody>
      </p:sp>
    </p:spTree>
    <p:extLst>
      <p:ext uri="{BB962C8B-B14F-4D97-AF65-F5344CB8AC3E}">
        <p14:creationId xmlns:p14="http://schemas.microsoft.com/office/powerpoint/2010/main" val="997194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Describe the information found on a foundation plan. Have trainees refer to Drawing 2, Roof Framing Plan, in the drawing package as you talk about the information found on this type of drawing. Talk about the various building elements that are part of its supportive structure and are therefore part of the structural drawing package.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11</a:t>
            </a:fld>
            <a:endParaRPr lang="en-US" dirty="0"/>
          </a:p>
        </p:txBody>
      </p:sp>
    </p:spTree>
    <p:extLst>
      <p:ext uri="{BB962C8B-B14F-4D97-AF65-F5344CB8AC3E}">
        <p14:creationId xmlns:p14="http://schemas.microsoft.com/office/powerpoint/2010/main" val="2664051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12</a:t>
            </a:fld>
            <a:endParaRPr lang="en-US" dirty="0"/>
          </a:p>
        </p:txBody>
      </p:sp>
    </p:spTree>
    <p:extLst>
      <p:ext uri="{BB962C8B-B14F-4D97-AF65-F5344CB8AC3E}">
        <p14:creationId xmlns:p14="http://schemas.microsoft.com/office/powerpoint/2010/main" val="2664051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Explain the purpose of mechanical plans. Review the information found on a mechanical legend and list of abbreviations. Explain the purpose and content of P&amp;IDs. Point out they are not drawn to </a:t>
            </a:r>
            <a:r>
              <a:rPr lang="en-US" sz="1200" kern="1200">
                <a:solidFill>
                  <a:schemeClr val="tx1"/>
                </a:solidFill>
                <a:effectLst/>
                <a:latin typeface="+mn-lt"/>
                <a:ea typeface="ＭＳ Ｐゴシック" charset="0"/>
                <a:cs typeface="ＭＳ Ｐゴシック" charset="0"/>
              </a:rPr>
              <a:t>scale and do </a:t>
            </a:r>
            <a:r>
              <a:rPr lang="en-US" sz="1200" kern="1200" dirty="0">
                <a:solidFill>
                  <a:schemeClr val="tx1"/>
                </a:solidFill>
                <a:effectLst/>
                <a:latin typeface="+mn-lt"/>
                <a:ea typeface="ＭＳ Ｐゴシック" charset="0"/>
                <a:cs typeface="ＭＳ Ｐゴシック" charset="0"/>
              </a:rPr>
              <a:t>not indicate compass directions. Discuss what information HVAC plans provide. Present the HVAC drawings and discuss the information they contain. Discuss the information provided by a mechanical detail drawing.</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13</a:t>
            </a:fld>
            <a:endParaRPr lang="en-US" dirty="0"/>
          </a:p>
        </p:txBody>
      </p:sp>
    </p:spTree>
    <p:extLst>
      <p:ext uri="{BB962C8B-B14F-4D97-AF65-F5344CB8AC3E}">
        <p14:creationId xmlns:p14="http://schemas.microsoft.com/office/powerpoint/2010/main" val="798478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information found on plumbing plans. Explain how plumbing isometric drawings work in conjunction with other plumbing plans.</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14</a:t>
            </a:fld>
            <a:endParaRPr lang="en-US" dirty="0"/>
          </a:p>
        </p:txBody>
      </p:sp>
    </p:spTree>
    <p:extLst>
      <p:ext uri="{BB962C8B-B14F-4D97-AF65-F5344CB8AC3E}">
        <p14:creationId xmlns:p14="http://schemas.microsoft.com/office/powerpoint/2010/main" val="1835037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mn-lt"/>
                <a:ea typeface="ＭＳ Ｐゴシック" charset="0"/>
                <a:cs typeface="ＭＳ Ｐゴシック" charset="0"/>
              </a:rPr>
              <a:t>Describe the contents of electrical plans. Discuss when separate plans are used and describe their level of detail. Point out the information found in the general notes.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15</a:t>
            </a:fld>
            <a:endParaRPr lang="en-US" dirty="0"/>
          </a:p>
        </p:txBody>
      </p:sp>
    </p:spTree>
    <p:extLst>
      <p:ext uri="{BB962C8B-B14F-4D97-AF65-F5344CB8AC3E}">
        <p14:creationId xmlns:p14="http://schemas.microsoft.com/office/powerpoint/2010/main" val="1992991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sz="1200" b="0" kern="1200" dirty="0">
                <a:solidFill>
                  <a:schemeClr val="tx1"/>
                </a:solidFill>
                <a:effectLst/>
                <a:latin typeface="+mn-lt"/>
                <a:ea typeface="ＭＳ Ｐゴシック" charset="0"/>
                <a:cs typeface="ＭＳ Ｐゴシック" charset="0"/>
              </a:rPr>
              <a:t>Use the figures to show the information found on lighting, power, and panel plans. Review the information found on an electrical legend and electrical list of abbreviations.</a:t>
            </a:r>
            <a:endParaRPr lang="en-US" sz="1200" b="1" kern="1200" dirty="0">
              <a:solidFill>
                <a:schemeClr val="tx1"/>
              </a:solidFill>
              <a:effectLst/>
              <a:latin typeface="+mn-lt"/>
              <a:ea typeface="ＭＳ Ｐゴシック" charset="0"/>
              <a:cs typeface="ＭＳ Ｐゴシック" charset="0"/>
            </a:endParaRPr>
          </a:p>
          <a:p>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16</a:t>
            </a:fld>
            <a:endParaRPr lang="en-US" dirty="0"/>
          </a:p>
        </p:txBody>
      </p:sp>
    </p:spTree>
    <p:extLst>
      <p:ext uri="{BB962C8B-B14F-4D97-AF65-F5344CB8AC3E}">
        <p14:creationId xmlns:p14="http://schemas.microsoft.com/office/powerpoint/2010/main" val="1992991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Point out the location of the title block and what it contains. Review the contents of a typical title block. Point out that title blocks may differ somewhat from company to company.</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17</a:t>
            </a:fld>
            <a:endParaRPr lang="en-US" dirty="0"/>
          </a:p>
        </p:txBody>
      </p:sp>
    </p:spTree>
    <p:extLst>
      <p:ext uri="{BB962C8B-B14F-4D97-AF65-F5344CB8AC3E}">
        <p14:creationId xmlns:p14="http://schemas.microsoft.com/office/powerpoint/2010/main" val="38650473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Discuss the purpose of a revision block. Emphasize that the current revision must always be used. Ask the trainees to give examples of how using an earlier revision could affect the project.</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18</a:t>
            </a:fld>
            <a:endParaRPr lang="en-US" dirty="0"/>
          </a:p>
        </p:txBody>
      </p:sp>
    </p:spTree>
    <p:extLst>
      <p:ext uri="{BB962C8B-B14F-4D97-AF65-F5344CB8AC3E}">
        <p14:creationId xmlns:p14="http://schemas.microsoft.com/office/powerpoint/2010/main" val="54376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19</a:t>
            </a:fld>
            <a:endParaRPr lang="en-US" dirty="0"/>
          </a:p>
        </p:txBody>
      </p:sp>
    </p:spTree>
    <p:extLst>
      <p:ext uri="{BB962C8B-B14F-4D97-AF65-F5344CB8AC3E}">
        <p14:creationId xmlns:p14="http://schemas.microsoft.com/office/powerpoint/2010/main" val="255169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20</a:t>
            </a:fld>
            <a:endParaRPr lang="en-US" dirty="0"/>
          </a:p>
        </p:txBody>
      </p:sp>
    </p:spTree>
    <p:extLst>
      <p:ext uri="{BB962C8B-B14F-4D97-AF65-F5344CB8AC3E}">
        <p14:creationId xmlns:p14="http://schemas.microsoft.com/office/powerpoint/2010/main" val="255169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21</a:t>
            </a:fld>
            <a:endParaRPr lang="en-US" dirty="0"/>
          </a:p>
        </p:txBody>
      </p:sp>
    </p:spTree>
    <p:extLst>
      <p:ext uri="{BB962C8B-B14F-4D97-AF65-F5344CB8AC3E}">
        <p14:creationId xmlns:p14="http://schemas.microsoft.com/office/powerpoint/2010/main" val="255169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22</a:t>
            </a:fld>
            <a:endParaRPr lang="en-US" dirty="0"/>
          </a:p>
        </p:txBody>
      </p:sp>
    </p:spTree>
    <p:extLst>
      <p:ext uri="{BB962C8B-B14F-4D97-AF65-F5344CB8AC3E}">
        <p14:creationId xmlns:p14="http://schemas.microsoft.com/office/powerpoint/2010/main" val="2551694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23</a:t>
            </a:fld>
            <a:endParaRPr lang="en-US" dirty="0"/>
          </a:p>
        </p:txBody>
      </p:sp>
    </p:spTree>
    <p:extLst>
      <p:ext uri="{BB962C8B-B14F-4D97-AF65-F5344CB8AC3E}">
        <p14:creationId xmlns:p14="http://schemas.microsoft.com/office/powerpoint/2010/main" val="255169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24</a:t>
            </a:fld>
            <a:endParaRPr lang="en-US" dirty="0"/>
          </a:p>
        </p:txBody>
      </p:sp>
    </p:spTree>
    <p:extLst>
      <p:ext uri="{BB962C8B-B14F-4D97-AF65-F5344CB8AC3E}">
        <p14:creationId xmlns:p14="http://schemas.microsoft.com/office/powerpoint/2010/main" val="255169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ＭＳ Ｐゴシック" charset="0"/>
                <a:cs typeface="ＭＳ Ｐゴシック" charset="0"/>
              </a:rPr>
              <a:t>Review the Trade Terms introduced in this session to verify that the trainees are familiar with the terms. Have the trainees define the term, and then click to have the definitions appear, one at a time.</a:t>
            </a:r>
            <a:r>
              <a:rPr lang="en-US" dirty="0">
                <a:effectLst/>
              </a:rPr>
              <a:t> </a:t>
            </a:r>
            <a:endParaRPr lang="en-US" dirty="0"/>
          </a:p>
        </p:txBody>
      </p:sp>
      <p:sp>
        <p:nvSpPr>
          <p:cNvPr id="4" name="Slide Number Placeholder 3"/>
          <p:cNvSpPr>
            <a:spLocks noGrp="1"/>
          </p:cNvSpPr>
          <p:nvPr>
            <p:ph type="sldNum" sz="quarter" idx="10"/>
          </p:nvPr>
        </p:nvSpPr>
        <p:spPr/>
        <p:txBody>
          <a:bodyPr/>
          <a:lstStyle/>
          <a:p>
            <a:pPr>
              <a:defRPr/>
            </a:pPr>
            <a:fld id="{C6635EC2-2673-F040-B191-2C0C9DFD7C44}" type="slidenum">
              <a:rPr lang="en-US" smtClean="0"/>
              <a:pPr>
                <a:defRPr/>
              </a:pPr>
              <a:t>25</a:t>
            </a:fld>
            <a:endParaRPr lang="en-US" dirty="0"/>
          </a:p>
        </p:txBody>
      </p:sp>
    </p:spTree>
    <p:extLst>
      <p:ext uri="{BB962C8B-B14F-4D97-AF65-F5344CB8AC3E}">
        <p14:creationId xmlns:p14="http://schemas.microsoft.com/office/powerpoint/2010/main" val="2551694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57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515500" y="1070003"/>
            <a:ext cx="7628500" cy="681976"/>
          </a:xfrm>
          <a:prstGeom prst="rect">
            <a:avLst/>
          </a:prstGeom>
        </p:spPr>
        <p:txBody>
          <a:bodyPr/>
          <a:lstStyle>
            <a:lvl1pPr algn="l">
              <a:defRPr sz="3600" baseline="0">
                <a:solidFill>
                  <a:schemeClr val="bg1"/>
                </a:solidFill>
              </a:defRPr>
            </a:lvl1pPr>
          </a:lstStyle>
          <a:p>
            <a:r>
              <a:rPr lang="en-US"/>
              <a:t>Click to edit Master title style</a:t>
            </a:r>
            <a:endParaRPr lang="en-US" dirty="0"/>
          </a:p>
        </p:txBody>
      </p:sp>
      <p:sp>
        <p:nvSpPr>
          <p:cNvPr id="8" name="Text Placeholder 7"/>
          <p:cNvSpPr>
            <a:spLocks noGrp="1"/>
          </p:cNvSpPr>
          <p:nvPr>
            <p:ph type="body" sz="quarter" idx="11"/>
          </p:nvPr>
        </p:nvSpPr>
        <p:spPr>
          <a:xfrm>
            <a:off x="434975" y="1928813"/>
            <a:ext cx="8220075" cy="39973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2"/>
          </p:nvPr>
        </p:nvSpPr>
        <p:spPr/>
        <p:txBody>
          <a:bodyPr/>
          <a:lstStyle>
            <a:lvl1pPr>
              <a:defRPr sz="120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1084237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315345" y="6467475"/>
            <a:ext cx="4915844" cy="219075"/>
          </a:xfrm>
          <a:prstGeom prst="rect">
            <a:avLst/>
          </a:prstGeom>
        </p:spPr>
        <p:txBody>
          <a:bodyPr vert="horz" lIns="91440" tIns="45720" rIns="91440" bIns="45720" rtlCol="0" anchor="ctr"/>
          <a:lstStyle>
            <a:lvl1pPr algn="r" fontAlgn="auto">
              <a:spcBef>
                <a:spcPts val="0"/>
              </a:spcBef>
              <a:spcAft>
                <a:spcPts val="0"/>
              </a:spcAft>
              <a:defRPr sz="1200" dirty="0">
                <a:solidFill>
                  <a:schemeClr val="bg1">
                    <a:lumMod val="8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4039373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5"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2"/>
          <p:cNvSpPr>
            <a:spLocks noGrp="1"/>
          </p:cNvSpPr>
          <p:nvPr>
            <p:ph type="ftr" sz="quarter" idx="12"/>
          </p:nvPr>
        </p:nvSpPr>
        <p:spPr/>
        <p:txBody>
          <a:bodyPr/>
          <a:lstStyle>
            <a:lvl1pPr>
              <a:defRPr dirty="0">
                <a:solidFill>
                  <a:schemeClr val="tx1"/>
                </a:solidFill>
              </a:defRPr>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4072397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09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9056" y="446812"/>
            <a:ext cx="8229600" cy="505605"/>
          </a:xfrm>
          <a:prstGeom prst="rect">
            <a:avLst/>
          </a:prstGeom>
        </p:spPr>
        <p:txBody>
          <a:bodyPr vert="horz"/>
          <a:lstStyle>
            <a:lvl1pPr>
              <a:defRPr b="1" i="0"/>
            </a:lvl1pPr>
          </a:lstStyle>
          <a:p>
            <a:r>
              <a:rPr lang="en-US"/>
              <a:t>Click to edit Master title style</a:t>
            </a:r>
            <a:endParaRPr lang="en-US" dirty="0"/>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
        <p:nvSpPr>
          <p:cNvPr id="6" name="Content Placeholder 4"/>
          <p:cNvSpPr>
            <a:spLocks noGrp="1"/>
          </p:cNvSpPr>
          <p:nvPr>
            <p:ph sz="quarter" idx="11"/>
          </p:nvPr>
        </p:nvSpPr>
        <p:spPr>
          <a:xfrm>
            <a:off x="268792" y="1093788"/>
            <a:ext cx="8606416" cy="523240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8662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6194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1"/>
          <p:cNvSpPr>
            <a:spLocks noGrp="1"/>
          </p:cNvSpPr>
          <p:nvPr>
            <p:ph type="ftr" sz="quarter" idx="12"/>
          </p:nvPr>
        </p:nvSpPr>
        <p:spPr/>
        <p:txBody>
          <a:bodyPr/>
          <a:lstStyle>
            <a:lvl1pPr>
              <a:defRPr/>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36975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296967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356173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8596" y="917144"/>
            <a:ext cx="7793125" cy="495383"/>
          </a:xfrm>
          <a:prstGeom prst="rect">
            <a:avLst/>
          </a:prstGeom>
        </p:spPr>
        <p:txBody>
          <a:bodyPr/>
          <a:lstStyle>
            <a:lvl1pPr>
              <a:defRPr sz="3200"/>
            </a:lvl1pPr>
          </a:lstStyle>
          <a:p>
            <a:r>
              <a:rPr lang="en-US"/>
              <a:t>Click to edit Master title style</a:t>
            </a:r>
            <a:endParaRPr lang="en-US" dirty="0"/>
          </a:p>
        </p:txBody>
      </p:sp>
      <p:sp>
        <p:nvSpPr>
          <p:cNvPr id="8" name="Text Placeholder 7"/>
          <p:cNvSpPr>
            <a:spLocks noGrp="1"/>
          </p:cNvSpPr>
          <p:nvPr>
            <p:ph type="body" sz="quarter" idx="11"/>
          </p:nvPr>
        </p:nvSpPr>
        <p:spPr>
          <a:xfrm>
            <a:off x="505632" y="1598612"/>
            <a:ext cx="8125386" cy="422172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p:cNvSpPr>
            <a:spLocks noGrp="1"/>
          </p:cNvSpPr>
          <p:nvPr>
            <p:ph type="ftr" sz="quarter" idx="12"/>
          </p:nvPr>
        </p:nvSpPr>
        <p:spPr/>
        <p:txBody>
          <a:bodyPr/>
          <a:lstStyle>
            <a:lvl1pPr>
              <a:defRPr dirty="0"/>
            </a:lvl1pPr>
          </a:lstStyle>
          <a:p>
            <a:pPr>
              <a:buFont typeface="Arial"/>
              <a:buNone/>
              <a:defRPr/>
            </a:pPr>
            <a:r>
              <a:rPr lang="en-US" dirty="0">
                <a:effectLst>
                  <a:glow rad="139700">
                    <a:schemeClr val="bg1">
                      <a:alpha val="10000"/>
                    </a:schemeClr>
                  </a:glow>
                </a:effectLst>
              </a:rPr>
              <a:t>Introduction to Construction Drawings 00105-15</a:t>
            </a:r>
          </a:p>
        </p:txBody>
      </p:sp>
    </p:spTree>
    <p:extLst>
      <p:ext uri="{BB962C8B-B14F-4D97-AF65-F5344CB8AC3E}">
        <p14:creationId xmlns:p14="http://schemas.microsoft.com/office/powerpoint/2010/main" val="222446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3289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27592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88149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10.xml"/><Relationship Id="rId7"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6" name="Rectangle 5"/>
          <p:cNvSpPr/>
          <p:nvPr/>
        </p:nvSpPr>
        <p:spPr>
          <a:xfrm>
            <a:off x="0" y="547688"/>
            <a:ext cx="9144000" cy="700087"/>
          </a:xfrm>
          <a:prstGeom prst="rect">
            <a:avLst/>
          </a:prstGeom>
          <a:gradFill flip="none" rotWithShape="1">
            <a:gsLst>
              <a:gs pos="51000">
                <a:schemeClr val="tx1"/>
              </a:gs>
              <a:gs pos="100000">
                <a:srgbClr val="FFFFFF">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7" name="Title 1"/>
          <p:cNvSpPr txBox="1">
            <a:spLocks/>
          </p:cNvSpPr>
          <p:nvPr/>
        </p:nvSpPr>
        <p:spPr>
          <a:xfrm>
            <a:off x="-3" y="547199"/>
            <a:ext cx="8229600" cy="701297"/>
          </a:xfrm>
          <a:prstGeom prst="rect">
            <a:avLst/>
          </a:prstGeom>
        </p:spPr>
        <p:txBody>
          <a:bodyPr anchor="ctr"/>
          <a:lstStyle>
            <a:lvl1pPr algn="l" defTabSz="457200" rtl="0" eaLnBrk="1" latinLnBrk="0" hangingPunct="1">
              <a:spcBef>
                <a:spcPct val="0"/>
              </a:spcBef>
              <a:buNone/>
              <a:defRPr sz="2400" b="0" i="0" kern="1200" spc="0" baseline="0">
                <a:solidFill>
                  <a:schemeClr val="bg1">
                    <a:lumMod val="95000"/>
                  </a:schemeClr>
                </a:solidFill>
                <a:effectLst/>
                <a:latin typeface="Verdana"/>
                <a:ea typeface="+mj-ea"/>
                <a:cs typeface="+mj-cs"/>
              </a:defRPr>
            </a:lvl1pPr>
          </a:lstStyle>
          <a:p>
            <a:pPr fontAlgn="auto">
              <a:spcAft>
                <a:spcPts val="0"/>
              </a:spcAft>
              <a:defRPr/>
            </a:pPr>
            <a:r>
              <a:rPr lang="en-US" sz="3200" dirty="0">
                <a:effectLst>
                  <a:glow rad="114300">
                    <a:srgbClr val="FFFF00">
                      <a:alpha val="14000"/>
                    </a:srgbClr>
                  </a:glow>
                </a:effectLst>
              </a:rPr>
              <a:t>CORE CURRICULUM</a:t>
            </a:r>
          </a:p>
        </p:txBody>
      </p:sp>
      <p:sp>
        <p:nvSpPr>
          <p:cNvPr id="8" name="Text Placeholder 2"/>
          <p:cNvSpPr txBox="1">
            <a:spLocks/>
          </p:cNvSpPr>
          <p:nvPr/>
        </p:nvSpPr>
        <p:spPr>
          <a:xfrm>
            <a:off x="940172" y="6102302"/>
            <a:ext cx="7041840"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auto">
              <a:spcAft>
                <a:spcPts val="0"/>
              </a:spcAft>
              <a:buFont typeface="Arial"/>
              <a:buNone/>
              <a:defRPr/>
            </a:pPr>
            <a:r>
              <a:rPr lang="en-US" sz="1800" dirty="0">
                <a:effectLst>
                  <a:glow rad="139700">
                    <a:schemeClr val="bg1">
                      <a:alpha val="10000"/>
                    </a:schemeClr>
                  </a:glow>
                </a:effectLst>
              </a:rPr>
              <a:t>Introduction to Construction Drawings 00105-15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Tree>
  </p:cSld>
  <p:clrMap bg1="lt1" tx1="dk1" bg2="lt2" tx2="dk2" accent1="accent1" accent2="accent2" accent3="accent3" accent4="accent4" accent5="accent5" accent6="accent6" hlink="hlink" folHlink="folHlink"/>
  <p:sldLayoutIdLst>
    <p:sldLayoutId id="2147483968" r:id="rId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3"/>
          </p:nvPr>
        </p:nvSpPr>
        <p:spPr>
          <a:xfrm>
            <a:off x="3364827" y="5967413"/>
            <a:ext cx="5018761"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lumMod val="75000"/>
                    <a:lumOff val="2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cSld>
  <p:clrMap bg1="lt1" tx1="dk1" bg2="lt2" tx2="dk2" accent1="accent1" accent2="accent2" accent3="accent3" accent4="accent4" accent5="accent5" accent6="accent6" hlink="hlink" folHlink="folHlink"/>
  <p:sldLayoutIdLst>
    <p:sldLayoutId id="2147483969" r:id="rId1"/>
  </p:sldLayoutIdLst>
  <p:hf sldNum="0" hdr="0" dt="0"/>
  <p:txStyles>
    <p:titleStyle>
      <a:lvl1pPr algn="r" defTabSz="457200" rtl="0" eaLnBrk="0" fontAlgn="base" hangingPunct="0">
        <a:spcBef>
          <a:spcPct val="0"/>
        </a:spcBef>
        <a:spcAft>
          <a:spcPct val="0"/>
        </a:spcAft>
        <a:defRPr sz="1400" kern="1200">
          <a:solidFill>
            <a:srgbClr val="7F7F7F"/>
          </a:solidFill>
          <a:latin typeface="+mj-lt"/>
          <a:ea typeface="ＭＳ Ｐゴシック" charset="0"/>
          <a:cs typeface="ＭＳ Ｐゴシック" charset="0"/>
        </a:defRPr>
      </a:lvl1pPr>
      <a:lvl2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2pPr>
      <a:lvl3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3pPr>
      <a:lvl4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4pPr>
      <a:lvl5pPr algn="r" defTabSz="457200" rtl="0" eaLnBrk="0" fontAlgn="base" hangingPunct="0">
        <a:spcBef>
          <a:spcPct val="0"/>
        </a:spcBef>
        <a:spcAft>
          <a:spcPct val="0"/>
        </a:spcAft>
        <a:defRPr sz="1400">
          <a:solidFill>
            <a:srgbClr val="7F7F7F"/>
          </a:solidFill>
          <a:latin typeface="Arial" charset="0"/>
          <a:ea typeface="ＭＳ Ｐゴシック" charset="0"/>
          <a:cs typeface="ＭＳ Ｐゴシック" charset="0"/>
        </a:defRPr>
      </a:lvl5pPr>
      <a:lvl6pPr marL="4572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6pPr>
      <a:lvl7pPr marL="9144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7pPr>
      <a:lvl8pPr marL="13716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8pPr>
      <a:lvl9pPr marL="1828800" algn="r" defTabSz="457200" rtl="0" fontAlgn="base">
        <a:spcBef>
          <a:spcPct val="0"/>
        </a:spcBef>
        <a:spcAft>
          <a:spcPct val="0"/>
        </a:spcAft>
        <a:defRPr sz="1400">
          <a:solidFill>
            <a:srgbClr val="7F7F7F"/>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2800" kern="1200">
          <a:solidFill>
            <a:srgbClr val="F2F2F2"/>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400" kern="1200">
          <a:solidFill>
            <a:srgbClr val="F2F2F2"/>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000" kern="1200">
          <a:solidFill>
            <a:srgbClr val="F2F2F2"/>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kern="1200">
          <a:solidFill>
            <a:srgbClr val="F2F2F2"/>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kern="1200">
          <a:solidFill>
            <a:srgbClr val="F2F2F2"/>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3315345" y="6467475"/>
            <a:ext cx="4915844" cy="219075"/>
          </a:xfrm>
          <a:prstGeom prst="rect">
            <a:avLst/>
          </a:prstGeom>
        </p:spPr>
        <p:txBody>
          <a:bodyPr vert="horz" lIns="91440" tIns="45720" rIns="91440" bIns="45720" rtlCol="0" anchor="ctr"/>
          <a:lstStyle>
            <a:lvl1pPr algn="r" fontAlgn="auto">
              <a:spcBef>
                <a:spcPts val="0"/>
              </a:spcBef>
              <a:spcAft>
                <a:spcPts val="0"/>
              </a:spcAft>
              <a:defRPr sz="1200" dirty="0">
                <a:solidFill>
                  <a:schemeClr val="bg1">
                    <a:lumMod val="8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cSld>
  <p:clrMap bg1="lt1" tx1="dk1" bg2="lt2" tx2="dk2" accent1="accent1" accent2="accent2" accent3="accent3" accent4="accent4" accent5="accent5" accent6="accent6" hlink="hlink" folHlink="folHlink"/>
  <p:sldLayoutIdLst>
    <p:sldLayoutId id="2147483970" r:id="rId1"/>
    <p:sldLayoutId id="2147483972" r:id="rId2"/>
    <p:sldLayoutId id="2147483973" r:id="rId3"/>
    <p:sldLayoutId id="2147483974" r:id="rId4"/>
    <p:sldLayoutId id="2147483980" r:id="rId5"/>
  </p:sldLayoutIdLst>
  <p:hf sldNum="0" hdr="0" dt="0"/>
  <p:txStyles>
    <p:titleStyle>
      <a:lvl1pPr algn="l" defTabSz="457200" rtl="0" eaLnBrk="0" fontAlgn="base" hangingPunct="0">
        <a:spcBef>
          <a:spcPct val="0"/>
        </a:spcBef>
        <a:spcAft>
          <a:spcPct val="0"/>
        </a:spcAft>
        <a:defRPr sz="3200"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200">
          <a:solidFill>
            <a:schemeClr val="bg1"/>
          </a:solidFill>
          <a:latin typeface="Arial" charset="0"/>
          <a:ea typeface="ＭＳ Ｐゴシック" charset="0"/>
          <a:cs typeface="ＭＳ Ｐゴシック" charset="0"/>
        </a:defRPr>
      </a:lvl5pPr>
      <a:lvl6pPr marL="4572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6pPr>
      <a:lvl7pPr marL="9144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7pPr>
      <a:lvl8pPr marL="13716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8pPr>
      <a:lvl9pPr marL="1828800" algn="l" defTabSz="457200" rtl="0" fontAlgn="base">
        <a:spcBef>
          <a:spcPct val="0"/>
        </a:spcBef>
        <a:spcAft>
          <a:spcPct val="0"/>
        </a:spcAft>
        <a:defRPr sz="3200">
          <a:solidFill>
            <a:schemeClr val="bg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3"/>
          </p:nvPr>
        </p:nvSpPr>
        <p:spPr>
          <a:xfrm>
            <a:off x="2045287" y="5873750"/>
            <a:ext cx="5538201"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lumMod val="65000"/>
                    <a:lumOff val="35000"/>
                  </a:schemeClr>
                </a:solidFill>
                <a:latin typeface="+mn-lt"/>
                <a:ea typeface="+mn-ea"/>
                <a:cs typeface="+mn-cs"/>
              </a:defRPr>
            </a:lvl1pPr>
          </a:lstStyle>
          <a:p>
            <a:pPr>
              <a:buFont typeface="Arial"/>
              <a:buNone/>
              <a:defRPr/>
            </a:pPr>
            <a:r>
              <a:rPr lang="en-US" dirty="0">
                <a:effectLst>
                  <a:glow rad="139700">
                    <a:schemeClr val="bg1">
                      <a:alpha val="10000"/>
                    </a:schemeClr>
                  </a:glow>
                </a:effectLst>
              </a:rPr>
              <a:t>Introduction to Construction Drawings 00105-15</a:t>
            </a:r>
          </a:p>
        </p:txBody>
      </p:sp>
    </p:spTree>
  </p:cSld>
  <p:clrMap bg1="lt1" tx1="dk1" bg2="lt2" tx2="dk2" accent1="accent1" accent2="accent2" accent3="accent3" accent4="accent4" accent5="accent5" accent6="accent6" hlink="hlink" folHlink="folHlink"/>
  <p:sldLayoutIdLst>
    <p:sldLayoutId id="2147483971" r:id="rId1"/>
    <p:sldLayoutId id="2147483975" r:id="rId2"/>
    <p:sldLayoutId id="2147483976" r:id="rId3"/>
    <p:sldLayoutId id="2147483977" r:id="rId4"/>
    <p:sldLayoutId id="2147483983" r:id="rId5"/>
    <p:sldLayoutId id="2147483984" r:id="rId6"/>
  </p:sldLayoutIdLst>
  <p:hf sldNum="0" hdr="0" dt="0"/>
  <p:txStyles>
    <p:titleStyle>
      <a:lvl1pPr algn="l" defTabSz="457200" rtl="0" eaLnBrk="0" fontAlgn="base" hangingPunct="0">
        <a:spcBef>
          <a:spcPct val="0"/>
        </a:spcBef>
        <a:spcAft>
          <a:spcPct val="0"/>
        </a:spcAft>
        <a:defRPr sz="3600" b="1" kern="1200">
          <a:solidFill>
            <a:schemeClr val="bg1"/>
          </a:solidFill>
          <a:latin typeface="+mj-lt"/>
          <a:ea typeface="ＭＳ Ｐゴシック" charset="0"/>
          <a:cs typeface="ＭＳ Ｐゴシック" charset="0"/>
        </a:defRPr>
      </a:lvl1pPr>
      <a:lvl2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2pPr>
      <a:lvl3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3pPr>
      <a:lvl4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4pPr>
      <a:lvl5pPr algn="l" defTabSz="457200" rtl="0" eaLnBrk="0" fontAlgn="base" hangingPunct="0">
        <a:spcBef>
          <a:spcPct val="0"/>
        </a:spcBef>
        <a:spcAft>
          <a:spcPct val="0"/>
        </a:spcAft>
        <a:defRPr sz="3600" b="1">
          <a:solidFill>
            <a:schemeClr val="bg1"/>
          </a:solidFill>
          <a:latin typeface="Arial" charset="0"/>
          <a:ea typeface="ＭＳ Ｐゴシック" charset="0"/>
          <a:cs typeface="ＭＳ Ｐゴシック" charset="0"/>
        </a:defRPr>
      </a:lvl5pPr>
      <a:lvl6pPr marL="4572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6pPr>
      <a:lvl7pPr marL="9144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7pPr>
      <a:lvl8pPr marL="13716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8pPr>
      <a:lvl9pPr marL="1828800" algn="l" defTabSz="457200" rtl="0" fontAlgn="base">
        <a:spcBef>
          <a:spcPct val="0"/>
        </a:spcBef>
        <a:spcAft>
          <a:spcPct val="0"/>
        </a:spcAft>
        <a:defRPr sz="3600" b="1">
          <a:solidFill>
            <a:schemeClr val="bg1"/>
          </a:solidFill>
          <a:latin typeface="Arial"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bg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bg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5" name="Rectangle 4"/>
          <p:cNvSpPr/>
          <p:nvPr/>
        </p:nvSpPr>
        <p:spPr>
          <a:xfrm flipH="1">
            <a:off x="0" y="6129338"/>
            <a:ext cx="9144000" cy="317500"/>
          </a:xfrm>
          <a:prstGeom prst="rect">
            <a:avLst/>
          </a:prstGeom>
          <a:gradFill flip="none" rotWithShape="1">
            <a:gsLst>
              <a:gs pos="6000">
                <a:schemeClr val="bg1">
                  <a:alpha val="91000"/>
                </a:schemeClr>
              </a:gs>
              <a:gs pos="93000">
                <a:srgbClr val="000000">
                  <a:alpha val="71000"/>
                </a:srgbClr>
              </a:gs>
            </a:gsLst>
            <a:lin ang="0" scaled="1"/>
            <a:tileRect/>
          </a:gra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8" name="Text Placeholder 2"/>
          <p:cNvSpPr txBox="1">
            <a:spLocks/>
          </p:cNvSpPr>
          <p:nvPr/>
        </p:nvSpPr>
        <p:spPr>
          <a:xfrm>
            <a:off x="775230" y="6102302"/>
            <a:ext cx="7206781" cy="34453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buFont typeface="Arial"/>
              <a:buNone/>
              <a:defRPr/>
            </a:pPr>
            <a:r>
              <a:rPr lang="en-US" sz="1800" dirty="0">
                <a:effectLst>
                  <a:glow rad="139700">
                    <a:schemeClr val="bg1">
                      <a:alpha val="10000"/>
                    </a:schemeClr>
                  </a:glow>
                </a:effectLst>
              </a:rPr>
              <a:t>Introduction to Construction Drawings 00105-15</a:t>
            </a:r>
          </a:p>
        </p:txBody>
      </p:sp>
      <p:pic>
        <p:nvPicPr>
          <p:cNvPr id="2" name="Picture 1" descr="NCCER_Logo_digital.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759700" y="5357813"/>
            <a:ext cx="1238250" cy="1231900"/>
          </a:xfrm>
          <a:prstGeom prst="rect">
            <a:avLst/>
          </a:prstGeom>
          <a:ln>
            <a:noFill/>
          </a:ln>
          <a:effectLst>
            <a:outerShdw blurRad="247650" dist="139700" dir="2700000" sx="92000" sy="92000" algn="tl" rotWithShape="0">
              <a:srgbClr val="333333">
                <a:alpha val="65000"/>
              </a:srgbClr>
            </a:outerShdw>
          </a:effectLst>
        </p:spPr>
      </p:pic>
      <p:sp>
        <p:nvSpPr>
          <p:cNvPr id="9" name="Rectangle 8"/>
          <p:cNvSpPr/>
          <p:nvPr userDrawn="1"/>
        </p:nvSpPr>
        <p:spPr>
          <a:xfrm>
            <a:off x="0" y="547688"/>
            <a:ext cx="9144000" cy="700087"/>
          </a:xfrm>
          <a:prstGeom prst="rect">
            <a:avLst/>
          </a:prstGeom>
          <a:solidFill>
            <a:schemeClr val="tx1">
              <a:alpha val="18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dirty="0"/>
          </a:p>
        </p:txBody>
      </p:sp>
    </p:spTree>
    <p:extLst>
      <p:ext uri="{BB962C8B-B14F-4D97-AF65-F5344CB8AC3E}">
        <p14:creationId xmlns:p14="http://schemas.microsoft.com/office/powerpoint/2010/main" val="243695777"/>
      </p:ext>
    </p:extLst>
  </p:cSld>
  <p:clrMap bg1="lt1" tx1="dk1" bg2="lt2" tx2="dk2" accent1="accent1" accent2="accent2" accent3="accent3" accent4="accent4" accent5="accent5" accent6="accent6" hlink="hlink" folHlink="folHlink"/>
  <p:sldLayoutIdLst>
    <p:sldLayoutId id="2147483982" r:id="rId1"/>
  </p:sldLayoutIdLst>
  <p:hf sldNum="0" hdr="0" dt="0"/>
  <p:txStyles>
    <p:titleStyle>
      <a:lvl1pPr algn="l" defTabSz="457200" rtl="0" eaLnBrk="0" fontAlgn="base" hangingPunct="0">
        <a:spcBef>
          <a:spcPct val="0"/>
        </a:spcBef>
        <a:spcAft>
          <a:spcPct val="0"/>
        </a:spcAft>
        <a:defRPr sz="2400" kern="1200">
          <a:solidFill>
            <a:srgbClr val="F2F2F2"/>
          </a:solidFill>
          <a:latin typeface="Verdana"/>
          <a:ea typeface="ＭＳ Ｐゴシック" charset="0"/>
          <a:cs typeface="ＭＳ Ｐゴシック" charset="0"/>
        </a:defRPr>
      </a:lvl1pPr>
      <a:lvl2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2pPr>
      <a:lvl3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3pPr>
      <a:lvl4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4pPr>
      <a:lvl5pPr algn="l" defTabSz="457200" rtl="0" eaLnBrk="0" fontAlgn="base" hangingPunct="0">
        <a:spcBef>
          <a:spcPct val="0"/>
        </a:spcBef>
        <a:spcAft>
          <a:spcPct val="0"/>
        </a:spcAft>
        <a:defRPr sz="2400">
          <a:solidFill>
            <a:srgbClr val="F2F2F2"/>
          </a:solidFill>
          <a:latin typeface="Verdana" charset="0"/>
          <a:ea typeface="ＭＳ Ｐゴシック" charset="0"/>
          <a:cs typeface="ＭＳ Ｐゴシック" charset="0"/>
        </a:defRPr>
      </a:lvl5pPr>
      <a:lvl6pPr marL="4572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6pPr>
      <a:lvl7pPr marL="9144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7pPr>
      <a:lvl8pPr marL="13716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8pPr>
      <a:lvl9pPr marL="1828800" algn="l" defTabSz="457200" rtl="0" fontAlgn="base">
        <a:spcBef>
          <a:spcPct val="0"/>
        </a:spcBef>
        <a:spcAft>
          <a:spcPct val="0"/>
        </a:spcAft>
        <a:defRPr sz="2400">
          <a:solidFill>
            <a:srgbClr val="F2F2F2"/>
          </a:solidFill>
          <a:latin typeface="Verdana"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3368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9777"/>
            <a:ext cx="9144000" cy="1156428"/>
          </a:xfrm>
          <a:prstGeom prst="rect">
            <a:avLst/>
          </a:prstGeom>
          <a:solidFill>
            <a:srgbClr val="A83518"/>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sz="2800" b="1" dirty="0"/>
              <a:t>Session 1: Identifying Construction Drawings </a:t>
            </a:r>
            <a:br>
              <a:rPr lang="en-US" sz="2800" b="1" dirty="0"/>
            </a:br>
            <a:r>
              <a:rPr lang="en-US" sz="2800" b="1" dirty="0"/>
              <a:t>				and Drawing Components</a:t>
            </a:r>
          </a:p>
        </p:txBody>
      </p:sp>
    </p:spTree>
    <p:extLst>
      <p:ext uri="{BB962C8B-B14F-4D97-AF65-F5344CB8AC3E}">
        <p14:creationId xmlns:p14="http://schemas.microsoft.com/office/powerpoint/2010/main" val="2390584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One Objectives</a:t>
            </a:r>
          </a:p>
        </p:txBody>
      </p:sp>
      <p:sp>
        <p:nvSpPr>
          <p:cNvPr id="3" name="Text Placeholder 2" hidden="1"/>
          <p:cNvSpPr>
            <a:spLocks noGrp="1"/>
          </p:cNvSpPr>
          <p:nvPr>
            <p:ph type="body" sz="quarter" idx="11"/>
          </p:nvPr>
        </p:nvSpPr>
        <p:spPr>
          <a:xfrm>
            <a:off x="505632" y="1598612"/>
            <a:ext cx="8125386" cy="4221721"/>
          </a:xfrm>
        </p:spPr>
        <p:txBody>
          <a:bodyPr/>
          <a:lstStyle/>
          <a:p>
            <a:pPr marL="0" indent="0">
              <a:buNone/>
            </a:pPr>
            <a:r>
              <a:rPr lang="en-US" sz="2400" b="1" dirty="0"/>
              <a:t>When trainees have completed this lesson, they should be able to do the following:</a:t>
            </a:r>
          </a:p>
          <a:p>
            <a:pPr marL="0" indent="0">
              <a:buNone/>
            </a:pPr>
            <a:endParaRPr lang="en-US" sz="1400" dirty="0"/>
          </a:p>
          <a:p>
            <a:pPr marL="346075" indent="-346075">
              <a:buFont typeface="+mj-lt"/>
              <a:buAutoNum type="arabicPeriod"/>
            </a:pPr>
            <a:r>
              <a:rPr lang="en-US" sz="2400" dirty="0"/>
              <a:t>Identify and describe various types of construction drawings, including their fundamental components and features.</a:t>
            </a:r>
          </a:p>
          <a:p>
            <a:pPr marL="690563" lvl="1" indent="-344488">
              <a:buFont typeface="+mj-lt"/>
              <a:buAutoNum type="alphaLcPeriod"/>
            </a:pPr>
            <a:r>
              <a:rPr lang="en-US" sz="2400" dirty="0"/>
              <a:t>Identify various types of construction drawings.</a:t>
            </a:r>
          </a:p>
          <a:p>
            <a:pPr marL="690563" lvl="1" indent="-344488">
              <a:buFont typeface="+mj-lt"/>
              <a:buAutoNum type="alphaLcPeriod"/>
            </a:pPr>
            <a:r>
              <a:rPr lang="en-US" sz="2400" dirty="0"/>
              <a:t>Identify and describe the purpose of the five basic construction drawing components.</a:t>
            </a:r>
          </a:p>
          <a:p>
            <a:pPr marL="857250" lvl="1" indent="-457200">
              <a:buFont typeface="+mj-lt"/>
              <a:buAutoNum type="alphaLcPeriod"/>
            </a:pPr>
            <a:endParaRPr lang="en-US" sz="2400" dirty="0"/>
          </a:p>
        </p:txBody>
      </p:sp>
      <p:sp>
        <p:nvSpPr>
          <p:cNvPr id="6" name="Text Placeholder 2"/>
          <p:cNvSpPr txBox="1">
            <a:spLocks/>
          </p:cNvSpPr>
          <p:nvPr/>
        </p:nvSpPr>
        <p:spPr>
          <a:xfrm>
            <a:off x="458596" y="1690331"/>
            <a:ext cx="8125386" cy="4221721"/>
          </a:xfrm>
          <a:prstGeom prst="rect">
            <a:avLst/>
          </a:prstGeom>
        </p:spPr>
        <p:txBody>
          <a:bodyPr/>
          <a:lstStyle/>
          <a:p>
            <a:pPr marL="0" marR="0" lvl="0" indent="0" algn="l" defTabSz="457200" rtl="0" eaLnBrk="0" fontAlgn="base" latinLnBrk="0" hangingPunct="0">
              <a:lnSpc>
                <a:spcPct val="100000"/>
              </a:lnSpc>
              <a:spcBef>
                <a:spcPct val="20000"/>
              </a:spcBef>
              <a:spcAft>
                <a:spcPts val="600"/>
              </a:spcAft>
              <a:buClrTx/>
              <a:buSzTx/>
              <a:buFont typeface="Arial" charset="0"/>
              <a:buNone/>
              <a:tabLst/>
              <a:defRPr/>
            </a:pPr>
            <a:r>
              <a:rPr kumimoji="0" lang="en-US" b="1" i="0" u="none" strike="noStrike" kern="1200" cap="none" spc="0" normalizeH="0" baseline="0" noProof="0" dirty="0">
                <a:ln>
                  <a:noFill/>
                </a:ln>
                <a:solidFill>
                  <a:schemeClr val="bg1"/>
                </a:solidFill>
                <a:effectLst/>
                <a:uLnTx/>
                <a:uFillTx/>
                <a:latin typeface="+mn-lt"/>
                <a:ea typeface="ＭＳ Ｐゴシック" charset="0"/>
                <a:cs typeface="ＭＳ Ｐゴシック" charset="0"/>
              </a:rPr>
              <a:t>When trainees have completed this session, they should be able to do the following:</a:t>
            </a:r>
          </a:p>
          <a:p>
            <a:pPr marL="0" marR="0" lvl="0" indent="0" algn="l" defTabSz="457200" rtl="0" eaLnBrk="0" fontAlgn="base" latinLnBrk="0" hangingPunct="0">
              <a:lnSpc>
                <a:spcPct val="100000"/>
              </a:lnSpc>
              <a:spcBef>
                <a:spcPct val="20000"/>
              </a:spcBef>
              <a:spcAft>
                <a:spcPct val="0"/>
              </a:spcAft>
              <a:buClrTx/>
              <a:buSzTx/>
              <a:buFont typeface="Arial" charset="0"/>
              <a:buNone/>
              <a:tabLst/>
              <a:defRPr/>
            </a:pPr>
            <a:endParaRPr kumimoji="0" lang="en-US" sz="1000" b="0" i="0" u="none" strike="noStrike" kern="1200" cap="none" spc="0" normalizeH="0" baseline="0" noProof="0" dirty="0">
              <a:ln>
                <a:noFill/>
              </a:ln>
              <a:solidFill>
                <a:schemeClr val="bg1"/>
              </a:solidFill>
              <a:effectLst/>
              <a:uLnTx/>
              <a:uFillTx/>
              <a:latin typeface="+mn-lt"/>
              <a:ea typeface="ＭＳ Ｐゴシック" charset="0"/>
              <a:cs typeface="ＭＳ Ｐゴシック" charset="0"/>
            </a:endParaRPr>
          </a:p>
          <a:p>
            <a:pPr marL="436563" indent="-436563">
              <a:buFont typeface="+mj-lt"/>
              <a:buAutoNum type="arabicPeriod"/>
            </a:pPr>
            <a:r>
              <a:rPr lang="en-US" dirty="0">
                <a:solidFill>
                  <a:srgbClr val="FFFFFF"/>
                </a:solidFill>
              </a:rPr>
              <a:t>Identify and describe various types of construction drawings, including their fundamental components and features.</a:t>
            </a:r>
          </a:p>
          <a:p>
            <a:pPr marL="814388" indent="-368300"/>
            <a:r>
              <a:rPr lang="en-US" dirty="0">
                <a:solidFill>
                  <a:srgbClr val="FFFFFF"/>
                </a:solidFill>
              </a:rPr>
              <a:t>a.	Identify various types of construction drawings.</a:t>
            </a:r>
          </a:p>
          <a:p>
            <a:pPr marL="814388" indent="-368300"/>
            <a:r>
              <a:rPr lang="en-US" dirty="0" err="1">
                <a:solidFill>
                  <a:srgbClr val="FFFFFF"/>
                </a:solidFill>
              </a:rPr>
              <a:t>b</a:t>
            </a:r>
            <a:r>
              <a:rPr lang="en-US" dirty="0">
                <a:solidFill>
                  <a:srgbClr val="FFFFFF"/>
                </a:solidFill>
              </a:rPr>
              <a:t>.	Identify and describe the purpose of the five basic construction drawing components. </a:t>
            </a:r>
            <a:endParaRPr kumimoji="0" lang="en-US" b="0" i="0" u="none" strike="noStrike" kern="1200" cap="none" spc="0" normalizeH="0" baseline="0" noProof="0" dirty="0">
              <a:ln>
                <a:noFill/>
              </a:ln>
              <a:solidFill>
                <a:srgbClr val="FFFFFF"/>
              </a:solidFill>
              <a:effectLst/>
              <a:uLnTx/>
              <a:uFillTx/>
              <a:latin typeface="+mn-lt"/>
              <a:ea typeface="ＭＳ Ｐゴシック" charset="0"/>
              <a:cs typeface="+mn-cs"/>
            </a:endParaRPr>
          </a:p>
        </p:txBody>
      </p:sp>
    </p:spTree>
    <p:extLst>
      <p:ext uri="{BB962C8B-B14F-4D97-AF65-F5344CB8AC3E}">
        <p14:creationId xmlns:p14="http://schemas.microsoft.com/office/powerpoint/2010/main" val="2104995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Session One </a:t>
            </a:r>
            <a:r>
              <a:rPr lang="en-US" dirty="0" err="1"/>
              <a:t>Perfromance</a:t>
            </a:r>
            <a:r>
              <a:rPr lang="en-US" dirty="0"/>
              <a:t> Task</a:t>
            </a:r>
          </a:p>
        </p:txBody>
      </p:sp>
      <p:sp>
        <p:nvSpPr>
          <p:cNvPr id="3" name="Text Placeholder 2" hidden="1"/>
          <p:cNvSpPr>
            <a:spLocks noGrp="1"/>
          </p:cNvSpPr>
          <p:nvPr>
            <p:ph type="body" sz="quarter" idx="11"/>
          </p:nvPr>
        </p:nvSpPr>
        <p:spPr>
          <a:xfrm>
            <a:off x="505632" y="1598612"/>
            <a:ext cx="8125386" cy="4221721"/>
          </a:xfrm>
        </p:spPr>
        <p:txBody>
          <a:bodyPr/>
          <a:lstStyle/>
          <a:p>
            <a:pPr marL="0" indent="0">
              <a:buNone/>
            </a:pPr>
            <a:r>
              <a:rPr lang="en-US" sz="2400" b="1" dirty="0"/>
              <a:t>When trainees have completed this lesson, they should be able to do the following:</a:t>
            </a:r>
          </a:p>
          <a:p>
            <a:pPr marL="0" indent="0">
              <a:buNone/>
            </a:pPr>
            <a:endParaRPr lang="en-US" sz="1400" dirty="0"/>
          </a:p>
          <a:p>
            <a:pPr marL="346075" indent="-346075">
              <a:buFont typeface="+mj-lt"/>
              <a:buAutoNum type="arabicPeriod"/>
            </a:pPr>
            <a:r>
              <a:rPr lang="en-US" sz="2400" dirty="0"/>
              <a:t>Identify and describe various types of construction drawings, including their fundamental components and features.</a:t>
            </a:r>
          </a:p>
          <a:p>
            <a:pPr marL="690563" lvl="1" indent="-344488">
              <a:buFont typeface="+mj-lt"/>
              <a:buAutoNum type="alphaLcPeriod"/>
            </a:pPr>
            <a:r>
              <a:rPr lang="en-US" sz="2400" dirty="0"/>
              <a:t>Identify various types of construction drawings.</a:t>
            </a:r>
          </a:p>
          <a:p>
            <a:pPr marL="690563" lvl="1" indent="-344488">
              <a:buFont typeface="+mj-lt"/>
              <a:buAutoNum type="alphaLcPeriod"/>
            </a:pPr>
            <a:r>
              <a:rPr lang="en-US" sz="2400" dirty="0"/>
              <a:t>Identify and describe the purpose of the five basic construction drawing components.</a:t>
            </a:r>
          </a:p>
          <a:p>
            <a:pPr marL="857250" lvl="1" indent="-457200">
              <a:buFont typeface="+mj-lt"/>
              <a:buAutoNum type="alphaLcPeriod"/>
            </a:pPr>
            <a:endParaRPr lang="en-US" sz="2400" dirty="0"/>
          </a:p>
        </p:txBody>
      </p:sp>
      <p:sp>
        <p:nvSpPr>
          <p:cNvPr id="5" name="Rectangle 4"/>
          <p:cNvSpPr/>
          <p:nvPr/>
        </p:nvSpPr>
        <p:spPr>
          <a:xfrm>
            <a:off x="509309" y="1560895"/>
            <a:ext cx="8125386" cy="3062377"/>
          </a:xfrm>
          <a:prstGeom prst="rect">
            <a:avLst/>
          </a:prstGeom>
        </p:spPr>
        <p:txBody>
          <a:bodyPr wrap="square">
            <a:spAutoFit/>
          </a:bodyPr>
          <a:lstStyle/>
          <a:p>
            <a:pPr>
              <a:spcBef>
                <a:spcPts val="400"/>
              </a:spcBef>
            </a:pPr>
            <a:endParaRPr lang="en-US" sz="1400" dirty="0">
              <a:solidFill>
                <a:schemeClr val="bg1"/>
              </a:solidFill>
            </a:endParaRPr>
          </a:p>
          <a:p>
            <a:pPr marL="60325">
              <a:spcBef>
                <a:spcPts val="0"/>
              </a:spcBef>
              <a:spcAft>
                <a:spcPts val="600"/>
              </a:spcAft>
            </a:pPr>
            <a:r>
              <a:rPr lang="en-US" dirty="0">
                <a:solidFill>
                  <a:schemeClr val="bg1"/>
                </a:solidFill>
              </a:rPr>
              <a:t>Using the floor plan supplied with this module:</a:t>
            </a:r>
          </a:p>
          <a:p>
            <a:pPr marL="60325">
              <a:spcBef>
                <a:spcPts val="0"/>
              </a:spcBef>
              <a:spcAft>
                <a:spcPts val="600"/>
              </a:spcAft>
            </a:pPr>
            <a:endParaRPr lang="en-US" sz="1000" dirty="0">
              <a:solidFill>
                <a:schemeClr val="bg1"/>
              </a:solidFill>
            </a:endParaRPr>
          </a:p>
          <a:p>
            <a:pPr marL="342900" indent="-282575">
              <a:spcBef>
                <a:spcPts val="0"/>
              </a:spcBef>
              <a:spcAft>
                <a:spcPts val="600"/>
              </a:spcAft>
              <a:buFont typeface="Arial"/>
              <a:buChar char="•"/>
            </a:pPr>
            <a:r>
              <a:rPr lang="en-US" dirty="0">
                <a:solidFill>
                  <a:schemeClr val="bg1"/>
                </a:solidFill>
              </a:rPr>
              <a:t>Locate the wall common to both interview rooms.</a:t>
            </a:r>
          </a:p>
          <a:p>
            <a:pPr marL="342900" indent="-282575">
              <a:spcBef>
                <a:spcPts val="0"/>
              </a:spcBef>
              <a:spcAft>
                <a:spcPts val="600"/>
              </a:spcAft>
              <a:buFont typeface="Arial"/>
              <a:buChar char="•"/>
            </a:pPr>
            <a:r>
              <a:rPr lang="en-US" dirty="0">
                <a:solidFill>
                  <a:schemeClr val="bg1"/>
                </a:solidFill>
              </a:rPr>
              <a:t>Determine the overall width of the structure studio.</a:t>
            </a:r>
          </a:p>
          <a:p>
            <a:pPr marL="342900" indent="-282575">
              <a:spcBef>
                <a:spcPts val="0"/>
              </a:spcBef>
              <a:spcAft>
                <a:spcPts val="600"/>
              </a:spcAft>
              <a:buFont typeface="Arial"/>
              <a:buChar char="•"/>
            </a:pPr>
            <a:r>
              <a:rPr lang="en-US" dirty="0">
                <a:solidFill>
                  <a:schemeClr val="bg1"/>
                </a:solidFill>
              </a:rPr>
              <a:t>Determine the distance from the outside east wall to the center of the beam in the structure studio.</a:t>
            </a:r>
          </a:p>
          <a:p>
            <a:pPr marL="342900" indent="-282575">
              <a:spcBef>
                <a:spcPts val="0"/>
              </a:spcBef>
              <a:spcAft>
                <a:spcPts val="600"/>
              </a:spcAft>
              <a:buFont typeface="Arial"/>
              <a:buChar char="•"/>
            </a:pPr>
            <a:r>
              <a:rPr lang="en-US" dirty="0">
                <a:solidFill>
                  <a:schemeClr val="bg1"/>
                </a:solidFill>
              </a:rPr>
              <a:t>Determine the elevation of the slab.</a:t>
            </a:r>
          </a:p>
        </p:txBody>
      </p:sp>
    </p:spTree>
    <p:extLst>
      <p:ext uri="{BB962C8B-B14F-4D97-AF65-F5344CB8AC3E}">
        <p14:creationId xmlns:p14="http://schemas.microsoft.com/office/powerpoint/2010/main" val="11320015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1.1.0 – Drawing Types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p:txBody>
          <a:bodyPr/>
          <a:lstStyle/>
          <a:p>
            <a:pPr marL="0" indent="0" algn="ctr">
              <a:buNone/>
            </a:pPr>
            <a:r>
              <a:rPr lang="en-US" sz="2400" dirty="0"/>
              <a:t>These six drawing types are the most common types, although some buildings require other types as well. </a:t>
            </a:r>
          </a:p>
        </p:txBody>
      </p:sp>
      <p:pic>
        <p:nvPicPr>
          <p:cNvPr id="5" name="Picture 4" descr="00105-15_F01.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10162" y="2249048"/>
            <a:ext cx="8298733" cy="3325246"/>
          </a:xfrm>
          <a:prstGeom prst="rect">
            <a:avLst/>
          </a:prstGeom>
        </p:spPr>
      </p:pic>
    </p:spTree>
    <p:extLst>
      <p:ext uri="{BB962C8B-B14F-4D97-AF65-F5344CB8AC3E}">
        <p14:creationId xmlns:p14="http://schemas.microsoft.com/office/powerpoint/2010/main" val="3286306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1.1.1 – Civil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a:xfrm>
            <a:off x="268792" y="1093788"/>
            <a:ext cx="4156519" cy="5232400"/>
          </a:xfrm>
        </p:spPr>
        <p:txBody>
          <a:bodyPr anchor="ctr"/>
          <a:lstStyle/>
          <a:p>
            <a:pPr marL="0" indent="0" algn="ctr">
              <a:buNone/>
            </a:pPr>
            <a:r>
              <a:rPr lang="en-US" sz="2400" dirty="0"/>
              <a:t>Civil drawings can cover a very large area, depending on the project. </a:t>
            </a:r>
          </a:p>
        </p:txBody>
      </p:sp>
      <p:pic>
        <p:nvPicPr>
          <p:cNvPr id="5" name="Picture 4" descr="00105-15_F0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33705" y="1173672"/>
            <a:ext cx="3497484" cy="5152516"/>
          </a:xfrm>
          <a:prstGeom prst="rect">
            <a:avLst/>
          </a:prstGeom>
        </p:spPr>
      </p:pic>
    </p:spTree>
    <p:extLst>
      <p:ext uri="{BB962C8B-B14F-4D97-AF65-F5344CB8AC3E}">
        <p14:creationId xmlns:p14="http://schemas.microsoft.com/office/powerpoint/2010/main" val="2391690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1.1.1 – Civil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6" name="Rectangle 5"/>
          <p:cNvSpPr/>
          <p:nvPr/>
        </p:nvSpPr>
        <p:spPr>
          <a:xfrm>
            <a:off x="269055" y="1126688"/>
            <a:ext cx="8488711" cy="1200328"/>
          </a:xfrm>
          <a:prstGeom prst="rect">
            <a:avLst/>
          </a:prstGeom>
        </p:spPr>
        <p:txBody>
          <a:bodyPr wrap="square">
            <a:spAutoFit/>
          </a:bodyPr>
          <a:lstStyle/>
          <a:p>
            <a:pPr algn="ctr"/>
            <a:r>
              <a:rPr lang="en-US" dirty="0"/>
              <a:t>Note the symbols used to identify specific plants </a:t>
            </a:r>
            <a:br>
              <a:rPr lang="en-US" dirty="0"/>
            </a:br>
            <a:r>
              <a:rPr lang="en-US" dirty="0"/>
              <a:t>in the landscaping plan. A legend is used to match </a:t>
            </a:r>
            <a:br>
              <a:rPr lang="en-US" dirty="0"/>
            </a:br>
            <a:r>
              <a:rPr lang="en-US" dirty="0"/>
              <a:t>each symbol to the specific plant. </a:t>
            </a:r>
          </a:p>
        </p:txBody>
      </p:sp>
      <p:pic>
        <p:nvPicPr>
          <p:cNvPr id="7" name="Picture 6" descr="00105-15_F03.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61388" y="2367691"/>
            <a:ext cx="6606043" cy="3980489"/>
          </a:xfrm>
          <a:prstGeom prst="rect">
            <a:avLst/>
          </a:prstGeom>
        </p:spPr>
      </p:pic>
    </p:spTree>
    <p:extLst>
      <p:ext uri="{BB962C8B-B14F-4D97-AF65-F5344CB8AC3E}">
        <p14:creationId xmlns:p14="http://schemas.microsoft.com/office/powerpoint/2010/main" val="420416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1.1.2 – Architectural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a:xfrm>
            <a:off x="3217655" y="1093788"/>
            <a:ext cx="2562306" cy="545424"/>
          </a:xfrm>
        </p:spPr>
        <p:txBody>
          <a:bodyPr/>
          <a:lstStyle/>
          <a:p>
            <a:pPr marL="0" indent="0">
              <a:buNone/>
            </a:pPr>
            <a:r>
              <a:rPr lang="en-US" sz="2400" dirty="0"/>
              <a:t>Roof drawings… </a:t>
            </a:r>
          </a:p>
        </p:txBody>
      </p:sp>
      <p:pic>
        <p:nvPicPr>
          <p:cNvPr id="5" name="Picture 4" descr="00105-15_F04.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331390" y="753833"/>
            <a:ext cx="4463787" cy="6234545"/>
          </a:xfrm>
          <a:prstGeom prst="rect">
            <a:avLst/>
          </a:prstGeom>
        </p:spPr>
      </p:pic>
    </p:spTree>
    <p:extLst>
      <p:ext uri="{BB962C8B-B14F-4D97-AF65-F5344CB8AC3E}">
        <p14:creationId xmlns:p14="http://schemas.microsoft.com/office/powerpoint/2010/main" val="3427130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1.1.2 – Architectural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6" name="Rectangle 5"/>
          <p:cNvSpPr/>
          <p:nvPr/>
        </p:nvSpPr>
        <p:spPr>
          <a:xfrm>
            <a:off x="3658315" y="1093788"/>
            <a:ext cx="2357136" cy="461665"/>
          </a:xfrm>
          <a:prstGeom prst="rect">
            <a:avLst/>
          </a:prstGeom>
        </p:spPr>
        <p:txBody>
          <a:bodyPr wrap="none">
            <a:spAutoFit/>
          </a:bodyPr>
          <a:lstStyle/>
          <a:p>
            <a:r>
              <a:rPr lang="en-US" dirty="0"/>
              <a:t>…elevations, … </a:t>
            </a:r>
          </a:p>
        </p:txBody>
      </p:sp>
      <p:pic>
        <p:nvPicPr>
          <p:cNvPr id="8" name="Picture 7" descr="00105-15_F06.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357720" y="581907"/>
            <a:ext cx="4184183" cy="6858000"/>
          </a:xfrm>
          <a:prstGeom prst="rect">
            <a:avLst/>
          </a:prstGeom>
        </p:spPr>
      </p:pic>
    </p:spTree>
    <p:extLst>
      <p:ext uri="{BB962C8B-B14F-4D97-AF65-F5344CB8AC3E}">
        <p14:creationId xmlns:p14="http://schemas.microsoft.com/office/powerpoint/2010/main" val="2373967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1.1.2 – Architectural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7" name="Rectangle 6"/>
          <p:cNvSpPr/>
          <p:nvPr/>
        </p:nvSpPr>
        <p:spPr>
          <a:xfrm>
            <a:off x="269056" y="1160909"/>
            <a:ext cx="8542790" cy="830997"/>
          </a:xfrm>
          <a:prstGeom prst="rect">
            <a:avLst/>
          </a:prstGeom>
        </p:spPr>
        <p:txBody>
          <a:bodyPr wrap="square">
            <a:spAutoFit/>
          </a:bodyPr>
          <a:lstStyle/>
          <a:p>
            <a:pPr algn="ctr"/>
            <a:r>
              <a:rPr lang="en-US" dirty="0"/>
              <a:t>…and detail drawings are just a few of the architectural drawings you will encounter. </a:t>
            </a:r>
          </a:p>
        </p:txBody>
      </p:sp>
      <p:pic>
        <p:nvPicPr>
          <p:cNvPr id="9" name="Picture 8" descr="00105-15_F07.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983098" y="2360023"/>
            <a:ext cx="5152860" cy="4107452"/>
          </a:xfrm>
          <a:prstGeom prst="rect">
            <a:avLst/>
          </a:prstGeom>
        </p:spPr>
      </p:pic>
    </p:spTree>
    <p:extLst>
      <p:ext uri="{BB962C8B-B14F-4D97-AF65-F5344CB8AC3E}">
        <p14:creationId xmlns:p14="http://schemas.microsoft.com/office/powerpoint/2010/main" val="2381725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1.1.3 – Structural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p:txBody>
          <a:bodyPr/>
          <a:lstStyle/>
          <a:p>
            <a:pPr marL="0" indent="0" algn="ctr">
              <a:buNone/>
            </a:pPr>
            <a:r>
              <a:rPr lang="en-US" sz="2400" dirty="0"/>
              <a:t>A foundation plan shows the footings for this building. </a:t>
            </a:r>
          </a:p>
        </p:txBody>
      </p:sp>
      <p:pic>
        <p:nvPicPr>
          <p:cNvPr id="5" name="Picture 4" descr="00105-15_F10.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459154" y="823590"/>
            <a:ext cx="4225073" cy="6234545"/>
          </a:xfrm>
          <a:prstGeom prst="rect">
            <a:avLst/>
          </a:prstGeom>
        </p:spPr>
      </p:pic>
    </p:spTree>
    <p:extLst>
      <p:ext uri="{BB962C8B-B14F-4D97-AF65-F5344CB8AC3E}">
        <p14:creationId xmlns:p14="http://schemas.microsoft.com/office/powerpoint/2010/main" val="2646703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1.1.3 – Structural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6" name="Rectangle 5"/>
          <p:cNvSpPr/>
          <p:nvPr/>
        </p:nvSpPr>
        <p:spPr>
          <a:xfrm>
            <a:off x="269056" y="1057244"/>
            <a:ext cx="8606152" cy="830997"/>
          </a:xfrm>
          <a:prstGeom prst="rect">
            <a:avLst/>
          </a:prstGeom>
        </p:spPr>
        <p:txBody>
          <a:bodyPr wrap="square">
            <a:spAutoFit/>
          </a:bodyPr>
          <a:lstStyle/>
          <a:p>
            <a:pPr algn="ctr"/>
            <a:r>
              <a:rPr lang="en-US" dirty="0"/>
              <a:t>Detail drawings may be needed in all six drawing types to show precisely how components should fit together. </a:t>
            </a:r>
          </a:p>
        </p:txBody>
      </p:sp>
      <p:pic>
        <p:nvPicPr>
          <p:cNvPr id="7" name="Picture 6" descr="00105-15_F11.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420631" y="2067911"/>
            <a:ext cx="4122014" cy="4258277"/>
          </a:xfrm>
          <a:prstGeom prst="rect">
            <a:avLst/>
          </a:prstGeom>
        </p:spPr>
      </p:pic>
    </p:spTree>
    <p:extLst>
      <p:ext uri="{BB962C8B-B14F-4D97-AF65-F5344CB8AC3E}">
        <p14:creationId xmlns:p14="http://schemas.microsoft.com/office/powerpoint/2010/main" val="272050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1.1.4 – Mechanical Plans </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p:txBody>
          <a:bodyPr/>
          <a:lstStyle/>
          <a:p>
            <a:pPr marL="0" indent="0" algn="ctr">
              <a:buNone/>
            </a:pPr>
            <a:r>
              <a:rPr lang="en-US" sz="2000"/>
              <a:t>Mechanical plans </a:t>
            </a:r>
            <a:r>
              <a:rPr lang="en-US" sz="2000" dirty="0"/>
              <a:t>can include P&amp;ID drawings that show complex processes and the operating relationship of components without showing exactly where things are physically placed on the site. </a:t>
            </a:r>
          </a:p>
        </p:txBody>
      </p:sp>
      <p:pic>
        <p:nvPicPr>
          <p:cNvPr id="5" name="Picture 4" descr="00105-15_F15.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5400000">
            <a:off x="2790108" y="-56563"/>
            <a:ext cx="3557312" cy="8298180"/>
          </a:xfrm>
          <a:prstGeom prst="rect">
            <a:avLst/>
          </a:prstGeom>
        </p:spPr>
      </p:pic>
    </p:spTree>
    <p:extLst>
      <p:ext uri="{BB962C8B-B14F-4D97-AF65-F5344CB8AC3E}">
        <p14:creationId xmlns:p14="http://schemas.microsoft.com/office/powerpoint/2010/main" val="16038604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1.1.5 – Plumbing Drawings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p:txBody>
          <a:bodyPr/>
          <a:lstStyle/>
          <a:p>
            <a:pPr marL="0" indent="0" algn="ctr">
              <a:buNone/>
            </a:pPr>
            <a:r>
              <a:rPr lang="en-US" sz="2600" dirty="0"/>
              <a:t>The plumbing plan focuses on potable water distribution, sanitary and sewage disposal, and fixtures </a:t>
            </a:r>
            <a:br>
              <a:rPr lang="en-US" sz="2600" dirty="0"/>
            </a:br>
            <a:r>
              <a:rPr lang="en-US" sz="2600" dirty="0"/>
              <a:t>such as sinks and toilets. </a:t>
            </a:r>
          </a:p>
        </p:txBody>
      </p:sp>
      <p:pic>
        <p:nvPicPr>
          <p:cNvPr id="5" name="Picture 4" descr="00105-15_F18.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25496" y="2348239"/>
            <a:ext cx="5892904" cy="3995254"/>
          </a:xfrm>
          <a:prstGeom prst="rect">
            <a:avLst/>
          </a:prstGeom>
        </p:spPr>
      </p:pic>
    </p:spTree>
    <p:extLst>
      <p:ext uri="{BB962C8B-B14F-4D97-AF65-F5344CB8AC3E}">
        <p14:creationId xmlns:p14="http://schemas.microsoft.com/office/powerpoint/2010/main" val="3391895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1.1.6 – Electrical Plans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p:txBody>
          <a:bodyPr/>
          <a:lstStyle/>
          <a:p>
            <a:pPr marL="0" indent="0" algn="ctr">
              <a:buNone/>
            </a:pPr>
            <a:r>
              <a:rPr lang="en-US" sz="2400" dirty="0"/>
              <a:t>Power plans show how power is distributed… </a:t>
            </a:r>
          </a:p>
        </p:txBody>
      </p:sp>
      <p:pic>
        <p:nvPicPr>
          <p:cNvPr id="5" name="Picture 4" descr="00105-15_F21.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30300" y="2004446"/>
            <a:ext cx="6858457" cy="3980501"/>
          </a:xfrm>
          <a:prstGeom prst="rect">
            <a:avLst/>
          </a:prstGeom>
        </p:spPr>
      </p:pic>
    </p:spTree>
    <p:extLst>
      <p:ext uri="{BB962C8B-B14F-4D97-AF65-F5344CB8AC3E}">
        <p14:creationId xmlns:p14="http://schemas.microsoft.com/office/powerpoint/2010/main" val="24429454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1.1.6 – Electrical Plans</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6" name="Rectangle 5"/>
          <p:cNvSpPr/>
          <p:nvPr/>
        </p:nvSpPr>
        <p:spPr>
          <a:xfrm>
            <a:off x="268792" y="2663448"/>
            <a:ext cx="4204873" cy="1569660"/>
          </a:xfrm>
          <a:prstGeom prst="rect">
            <a:avLst/>
          </a:prstGeom>
        </p:spPr>
        <p:txBody>
          <a:bodyPr wrap="square">
            <a:spAutoFit/>
          </a:bodyPr>
          <a:lstStyle/>
          <a:p>
            <a:pPr algn="ctr"/>
            <a:r>
              <a:rPr lang="en-US" dirty="0"/>
              <a:t>… while a panel schedule identifies each circuit breaker position and its electrical capacity. </a:t>
            </a:r>
          </a:p>
        </p:txBody>
      </p:sp>
      <p:pic>
        <p:nvPicPr>
          <p:cNvPr id="7" name="Picture 6" descr="00105-15_F2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62290" y="1142465"/>
            <a:ext cx="3484870" cy="5152516"/>
          </a:xfrm>
          <a:prstGeom prst="rect">
            <a:avLst/>
          </a:prstGeom>
        </p:spPr>
      </p:pic>
    </p:spTree>
    <p:extLst>
      <p:ext uri="{BB962C8B-B14F-4D97-AF65-F5344CB8AC3E}">
        <p14:creationId xmlns:p14="http://schemas.microsoft.com/office/powerpoint/2010/main" val="3916016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1.2.1 – Title Block</a:t>
            </a:r>
          </a:p>
        </p:txBody>
      </p:sp>
      <p:sp>
        <p:nvSpPr>
          <p:cNvPr id="3" name="Text Placeholder 2"/>
          <p:cNvSpPr>
            <a:spLocks noGrp="1"/>
          </p:cNvSpPr>
          <p:nvPr>
            <p:ph type="body" sz="quarter" idx="11"/>
          </p:nvPr>
        </p:nvSpPr>
        <p:spPr/>
        <p:txBody>
          <a:bodyPr/>
          <a:lstStyle/>
          <a:p>
            <a:pPr marL="0" indent="0">
              <a:buNone/>
            </a:pPr>
            <a:r>
              <a:rPr lang="en-US" sz="2200" b="1" dirty="0"/>
              <a:t>Title blocks usually contain:</a:t>
            </a:r>
            <a:endParaRPr lang="en-US" sz="2200" dirty="0"/>
          </a:p>
          <a:p>
            <a:r>
              <a:rPr lang="en-US" sz="2200" dirty="0"/>
              <a:t>Company logo</a:t>
            </a:r>
          </a:p>
          <a:p>
            <a:r>
              <a:rPr lang="en-US" sz="2200" dirty="0"/>
              <a:t>Sheet title</a:t>
            </a:r>
          </a:p>
          <a:p>
            <a:r>
              <a:rPr lang="en-US" sz="2200" dirty="0"/>
              <a:t>Dates</a:t>
            </a:r>
          </a:p>
          <a:p>
            <a:r>
              <a:rPr lang="en-US" sz="2200" dirty="0"/>
              <a:t>Draftsperson identification</a:t>
            </a:r>
          </a:p>
          <a:p>
            <a:r>
              <a:rPr lang="en-US" sz="2200" dirty="0"/>
              <a:t>Drawing number</a:t>
            </a:r>
          </a:p>
          <a:p>
            <a:r>
              <a:rPr lang="en-US" sz="2200" dirty="0"/>
              <a:t>Scale</a:t>
            </a:r>
          </a:p>
          <a:p>
            <a:r>
              <a:rPr lang="en-US" sz="2200" dirty="0"/>
              <a:t>Revision blocks</a:t>
            </a:r>
          </a:p>
          <a:p>
            <a:pPr marL="0" indent="0" algn="ctr">
              <a:buNone/>
            </a:pPr>
            <a:r>
              <a:rPr lang="en-US" sz="2200" dirty="0"/>
              <a:t> </a:t>
            </a:r>
            <a:br>
              <a:rPr lang="en-US" sz="2200" dirty="0"/>
            </a:br>
            <a:r>
              <a:rPr lang="en-US" sz="2200" dirty="0"/>
              <a:t>In addition, the title block area may be used like a business card, listing office addresses and similar information.</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Tree>
    <p:extLst>
      <p:ext uri="{BB962C8B-B14F-4D97-AF65-F5344CB8AC3E}">
        <p14:creationId xmlns:p14="http://schemas.microsoft.com/office/powerpoint/2010/main" val="3717256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Section 1.2.4 – Revision Block</a:t>
            </a:r>
          </a:p>
        </p:txBody>
      </p:sp>
      <p:sp>
        <p:nvSpPr>
          <p:cNvPr id="3" name="Footer Placeholder 2"/>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4" name="Content Placeholder 3"/>
          <p:cNvSpPr>
            <a:spLocks noGrp="1"/>
          </p:cNvSpPr>
          <p:nvPr>
            <p:ph sz="quarter" idx="11"/>
          </p:nvPr>
        </p:nvSpPr>
        <p:spPr/>
        <p:txBody>
          <a:bodyPr/>
          <a:lstStyle/>
          <a:p>
            <a:pPr marL="0" indent="0" algn="ctr">
              <a:buNone/>
            </a:pPr>
            <a:r>
              <a:rPr lang="en-US" sz="2400" dirty="0"/>
              <a:t>It is essential that </a:t>
            </a:r>
            <a:r>
              <a:rPr lang="en-US" sz="2400" dirty="0" err="1"/>
              <a:t>craftworkers</a:t>
            </a:r>
            <a:r>
              <a:rPr lang="en-US" sz="2400" dirty="0"/>
              <a:t> use the latest revision. </a:t>
            </a:r>
            <a:br>
              <a:rPr lang="en-US" sz="2400" dirty="0"/>
            </a:br>
            <a:r>
              <a:rPr lang="en-US" sz="2400" dirty="0"/>
              <a:t>A very small change in one place can make a </a:t>
            </a:r>
            <a:br>
              <a:rPr lang="en-US" sz="2400" dirty="0"/>
            </a:br>
            <a:r>
              <a:rPr lang="en-US" sz="2400" dirty="0"/>
              <a:t>big difference somewhere else.</a:t>
            </a:r>
          </a:p>
          <a:p>
            <a:pPr marL="0" indent="0" algn="ctr">
              <a:buNone/>
            </a:pPr>
            <a:endParaRPr lang="en-US" sz="2400" dirty="0"/>
          </a:p>
        </p:txBody>
      </p:sp>
      <p:pic>
        <p:nvPicPr>
          <p:cNvPr id="5" name="Picture 4" descr="00105-15_F26.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30300" y="2821050"/>
            <a:ext cx="6858457" cy="3135765"/>
          </a:xfrm>
          <a:prstGeom prst="rect">
            <a:avLst/>
          </a:prstGeom>
        </p:spPr>
      </p:pic>
    </p:spTree>
    <p:extLst>
      <p:ext uri="{BB962C8B-B14F-4D97-AF65-F5344CB8AC3E}">
        <p14:creationId xmlns:p14="http://schemas.microsoft.com/office/powerpoint/2010/main" val="3404655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3" name="Text Placeholder 2"/>
          <p:cNvSpPr>
            <a:spLocks noGrp="1"/>
          </p:cNvSpPr>
          <p:nvPr>
            <p:ph type="body" sz="quarter" idx="11"/>
          </p:nvPr>
        </p:nvSpPr>
        <p:spPr/>
        <p:txBody>
          <a:bodyPr/>
          <a:lstStyle/>
          <a:p>
            <a:pPr marL="0" indent="0">
              <a:buNone/>
            </a:pPr>
            <a:r>
              <a:rPr lang="en-US" sz="2000" b="1" dirty="0"/>
              <a:t>Architectural plans</a:t>
            </a:r>
            <a:endParaRPr lang="en-US" sz="2000" dirty="0"/>
          </a:p>
          <a:p>
            <a:pPr marL="0" indent="0">
              <a:buNone/>
            </a:pPr>
            <a:r>
              <a:rPr lang="en-US" sz="2000" dirty="0"/>
              <a:t>Drawings that show the design of the project. Also called architectural drawings.</a:t>
            </a:r>
          </a:p>
          <a:p>
            <a:pPr marL="0" indent="0">
              <a:buNone/>
            </a:pPr>
            <a:endParaRPr lang="en-US" sz="1600" dirty="0"/>
          </a:p>
          <a:p>
            <a:pPr marL="0" indent="0">
              <a:buNone/>
            </a:pPr>
            <a:r>
              <a:rPr lang="en-US" sz="2000" b="1" dirty="0"/>
              <a:t>Beam</a:t>
            </a:r>
            <a:endParaRPr lang="en-US" sz="2000" dirty="0"/>
          </a:p>
          <a:p>
            <a:pPr marL="0" indent="0">
              <a:buNone/>
            </a:pPr>
            <a:r>
              <a:rPr lang="en-US" sz="2000" dirty="0"/>
              <a:t>A large, horizontal structural member made of concrete, steel, stone, wood, or other structural material to provide support above a large opening.</a:t>
            </a:r>
          </a:p>
          <a:p>
            <a:pPr marL="0" indent="0">
              <a:buNone/>
            </a:pPr>
            <a:endParaRPr lang="en-US" sz="1600" dirty="0"/>
          </a:p>
          <a:p>
            <a:pPr marL="0" indent="0">
              <a:buNone/>
            </a:pPr>
            <a:r>
              <a:rPr lang="en-US" sz="2000" b="1" dirty="0"/>
              <a:t>Blueprints</a:t>
            </a:r>
            <a:endParaRPr lang="en-US" sz="2000" dirty="0"/>
          </a:p>
          <a:p>
            <a:pPr marL="0" indent="0">
              <a:buNone/>
            </a:pPr>
            <a:r>
              <a:rPr lang="en-US" sz="2000" dirty="0"/>
              <a:t>The traditional name used to describe construction drawings.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Tree>
    <p:extLst>
      <p:ext uri="{BB962C8B-B14F-4D97-AF65-F5344CB8AC3E}">
        <p14:creationId xmlns:p14="http://schemas.microsoft.com/office/powerpoint/2010/main" val="131035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1000"/>
                                        <p:tgtEl>
                                          <p:spTgt spid="3">
                                            <p:txEl>
                                              <p:pRg st="4" end="4"/>
                                            </p:txEl>
                                          </p:spTgt>
                                        </p:tgtEl>
                                      </p:cBhvr>
                                    </p:animEffect>
                                    <p:anim calcmode="lin" valueType="num">
                                      <p:cBhvr>
                                        <p:cTn id="1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1000"/>
                                        <p:tgtEl>
                                          <p:spTgt spid="3">
                                            <p:txEl>
                                              <p:pRg st="7" end="7"/>
                                            </p:txEl>
                                          </p:spTgt>
                                        </p:tgtEl>
                                      </p:cBhvr>
                                    </p:animEffect>
                                    <p:anim calcmode="lin" valueType="num">
                                      <p:cBhvr>
                                        <p:cTn id="2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5" name="Rectangle 4"/>
          <p:cNvSpPr/>
          <p:nvPr/>
        </p:nvSpPr>
        <p:spPr>
          <a:xfrm>
            <a:off x="543532" y="1631716"/>
            <a:ext cx="8125386" cy="4088299"/>
          </a:xfrm>
          <a:prstGeom prst="rect">
            <a:avLst/>
          </a:prstGeom>
        </p:spPr>
        <p:txBody>
          <a:bodyPr wrap="square">
            <a:spAutoFit/>
          </a:bodyPr>
          <a:lstStyle/>
          <a:p>
            <a:pPr>
              <a:spcBef>
                <a:spcPts val="500"/>
              </a:spcBef>
            </a:pPr>
            <a:r>
              <a:rPr lang="en-US" sz="2000" b="1" dirty="0">
                <a:solidFill>
                  <a:srgbClr val="FFFFFF"/>
                </a:solidFill>
              </a:rPr>
              <a:t>Civil plans</a:t>
            </a:r>
          </a:p>
          <a:p>
            <a:pPr>
              <a:spcBef>
                <a:spcPts val="500"/>
              </a:spcBef>
            </a:pPr>
            <a:r>
              <a:rPr lang="en-US" sz="2000" dirty="0">
                <a:solidFill>
                  <a:srgbClr val="FFFFFF"/>
                </a:solidFill>
              </a:rPr>
              <a:t>Drawings that show the location of the building on the site from an aerial view, including contours, trees, construction features, and dimensions.</a:t>
            </a:r>
          </a:p>
          <a:p>
            <a:pPr>
              <a:spcBef>
                <a:spcPts val="500"/>
              </a:spcBef>
            </a:pPr>
            <a:endParaRPr lang="en-US" sz="1600" dirty="0">
              <a:solidFill>
                <a:srgbClr val="FFFFFF"/>
              </a:solidFill>
            </a:endParaRPr>
          </a:p>
          <a:p>
            <a:pPr>
              <a:spcBef>
                <a:spcPts val="500"/>
              </a:spcBef>
            </a:pPr>
            <a:r>
              <a:rPr lang="en-US" sz="2000" b="1" dirty="0">
                <a:solidFill>
                  <a:srgbClr val="FFFFFF"/>
                </a:solidFill>
              </a:rPr>
              <a:t>Computer-aided drafting (CAD)</a:t>
            </a:r>
          </a:p>
          <a:p>
            <a:pPr>
              <a:spcBef>
                <a:spcPts val="500"/>
              </a:spcBef>
            </a:pPr>
            <a:r>
              <a:rPr lang="en-US" sz="2000" dirty="0">
                <a:solidFill>
                  <a:srgbClr val="FFFFFF"/>
                </a:solidFill>
              </a:rPr>
              <a:t>The making of a set of construction drawings with the aid of a computer.</a:t>
            </a:r>
          </a:p>
          <a:p>
            <a:pPr>
              <a:spcBef>
                <a:spcPts val="500"/>
              </a:spcBef>
            </a:pPr>
            <a:endParaRPr lang="en-US" sz="1600" dirty="0">
              <a:solidFill>
                <a:srgbClr val="FFFFFF"/>
              </a:solidFill>
            </a:endParaRPr>
          </a:p>
          <a:p>
            <a:pPr>
              <a:spcBef>
                <a:spcPts val="500"/>
              </a:spcBef>
            </a:pPr>
            <a:r>
              <a:rPr lang="en-US" sz="2000" b="1" dirty="0">
                <a:solidFill>
                  <a:srgbClr val="FFFFFF"/>
                </a:solidFill>
              </a:rPr>
              <a:t>Contour lines</a:t>
            </a:r>
          </a:p>
          <a:p>
            <a:pPr>
              <a:spcBef>
                <a:spcPts val="500"/>
              </a:spcBef>
            </a:pPr>
            <a:r>
              <a:rPr lang="en-US" sz="2000" dirty="0">
                <a:solidFill>
                  <a:srgbClr val="FFFFFF"/>
                </a:solidFill>
              </a:rPr>
              <a:t>Solid or dashed lines showing the elevation of the earth on a civil drawing.</a:t>
            </a:r>
          </a:p>
        </p:txBody>
      </p:sp>
    </p:spTree>
    <p:extLst>
      <p:ext uri="{BB962C8B-B14F-4D97-AF65-F5344CB8AC3E}">
        <p14:creationId xmlns:p14="http://schemas.microsoft.com/office/powerpoint/2010/main" val="2564807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5">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1000"/>
                                        <p:tgtEl>
                                          <p:spTgt spid="5">
                                            <p:txEl>
                                              <p:pRg st="4" end="4"/>
                                            </p:txEl>
                                          </p:spTgt>
                                        </p:tgtEl>
                                      </p:cBhvr>
                                    </p:animEffect>
                                    <p:anim calcmode="lin" valueType="num">
                                      <p:cBhvr>
                                        <p:cTn id="16"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5">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animEffect transition="in" filter="fade">
                                      <p:cBhvr>
                                        <p:cTn id="23" dur="1000"/>
                                        <p:tgtEl>
                                          <p:spTgt spid="5">
                                            <p:txEl>
                                              <p:pRg st="7" end="7"/>
                                            </p:txEl>
                                          </p:spTgt>
                                        </p:tgtEl>
                                      </p:cBhvr>
                                    </p:animEffect>
                                    <p:anim calcmode="lin" valueType="num">
                                      <p:cBhvr>
                                        <p:cTn id="24" dur="1000" fill="hold"/>
                                        <p:tgtEl>
                                          <p:spTgt spid="5">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5">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7" name="Rectangle 6"/>
          <p:cNvSpPr/>
          <p:nvPr/>
        </p:nvSpPr>
        <p:spPr>
          <a:xfrm>
            <a:off x="458596" y="1580821"/>
            <a:ext cx="8172422" cy="4242187"/>
          </a:xfrm>
          <a:prstGeom prst="rect">
            <a:avLst/>
          </a:prstGeom>
        </p:spPr>
        <p:txBody>
          <a:bodyPr wrap="square">
            <a:spAutoFit/>
          </a:bodyPr>
          <a:lstStyle/>
          <a:p>
            <a:pPr>
              <a:spcBef>
                <a:spcPts val="500"/>
              </a:spcBef>
            </a:pPr>
            <a:r>
              <a:rPr lang="en-US" sz="2000" b="1" dirty="0">
                <a:solidFill>
                  <a:srgbClr val="FFFFFF"/>
                </a:solidFill>
              </a:rPr>
              <a:t>Detail drawings</a:t>
            </a:r>
          </a:p>
          <a:p>
            <a:pPr>
              <a:spcBef>
                <a:spcPts val="500"/>
              </a:spcBef>
            </a:pPr>
            <a:r>
              <a:rPr lang="en-US" sz="2000" dirty="0">
                <a:solidFill>
                  <a:srgbClr val="FFFFFF"/>
                </a:solidFill>
              </a:rPr>
              <a:t>Enlarged views of part of a drawing used to show an area more clearly.</a:t>
            </a:r>
          </a:p>
          <a:p>
            <a:pPr>
              <a:spcBef>
                <a:spcPts val="500"/>
              </a:spcBef>
            </a:pPr>
            <a:endParaRPr lang="en-US" sz="1600" dirty="0">
              <a:solidFill>
                <a:srgbClr val="FFFFFF"/>
              </a:solidFill>
            </a:endParaRPr>
          </a:p>
          <a:p>
            <a:pPr>
              <a:spcBef>
                <a:spcPts val="500"/>
              </a:spcBef>
            </a:pPr>
            <a:r>
              <a:rPr lang="en-US" sz="2000" b="1" dirty="0">
                <a:solidFill>
                  <a:srgbClr val="FFFFFF"/>
                </a:solidFill>
              </a:rPr>
              <a:t>Electrical plans</a:t>
            </a:r>
          </a:p>
          <a:p>
            <a:pPr>
              <a:spcBef>
                <a:spcPts val="500"/>
              </a:spcBef>
            </a:pPr>
            <a:r>
              <a:rPr lang="en-US" sz="2000" dirty="0">
                <a:solidFill>
                  <a:srgbClr val="FFFFFF"/>
                </a:solidFill>
              </a:rPr>
              <a:t>Engineered drawings that show all electrical supply and distribution.</a:t>
            </a:r>
          </a:p>
          <a:p>
            <a:pPr>
              <a:spcBef>
                <a:spcPts val="500"/>
              </a:spcBef>
            </a:pPr>
            <a:endParaRPr lang="en-US" sz="1600" dirty="0">
              <a:solidFill>
                <a:srgbClr val="FFFFFF"/>
              </a:solidFill>
            </a:endParaRPr>
          </a:p>
          <a:p>
            <a:pPr>
              <a:spcBef>
                <a:spcPts val="500"/>
              </a:spcBef>
            </a:pPr>
            <a:r>
              <a:rPr lang="en-US" sz="2000" b="1" dirty="0">
                <a:solidFill>
                  <a:srgbClr val="FFFFFF"/>
                </a:solidFill>
              </a:rPr>
              <a:t>Elevation (EL)</a:t>
            </a:r>
          </a:p>
          <a:p>
            <a:pPr>
              <a:spcBef>
                <a:spcPts val="500"/>
              </a:spcBef>
            </a:pPr>
            <a:r>
              <a:rPr lang="en-US" sz="2000" dirty="0">
                <a:solidFill>
                  <a:srgbClr val="FFFFFF"/>
                </a:solidFill>
              </a:rPr>
              <a:t>Height above sea level, or other defined surface, usually expressed in feet or meters.</a:t>
            </a:r>
          </a:p>
          <a:p>
            <a:pPr>
              <a:spcBef>
                <a:spcPts val="500"/>
              </a:spcBef>
            </a:pPr>
            <a:endParaRPr lang="en-US" sz="1600" dirty="0">
              <a:solidFill>
                <a:srgbClr val="FFFFFF"/>
              </a:solidFill>
            </a:endParaRPr>
          </a:p>
          <a:p>
            <a:pPr>
              <a:spcBef>
                <a:spcPts val="500"/>
              </a:spcBef>
            </a:pPr>
            <a:r>
              <a:rPr lang="en-US" sz="2000" b="1" dirty="0">
                <a:solidFill>
                  <a:srgbClr val="FFFFFF"/>
                </a:solidFill>
              </a:rPr>
              <a:t>Elevation drawing</a:t>
            </a:r>
          </a:p>
          <a:p>
            <a:pPr>
              <a:spcBef>
                <a:spcPts val="500"/>
              </a:spcBef>
            </a:pPr>
            <a:r>
              <a:rPr lang="en-US" sz="2000" dirty="0">
                <a:solidFill>
                  <a:srgbClr val="FFFFFF"/>
                </a:solidFill>
              </a:rPr>
              <a:t>Side view of a building or object, showing height and width. </a:t>
            </a:r>
          </a:p>
        </p:txBody>
      </p:sp>
    </p:spTree>
    <p:extLst>
      <p:ext uri="{BB962C8B-B14F-4D97-AF65-F5344CB8AC3E}">
        <p14:creationId xmlns:p14="http://schemas.microsoft.com/office/powerpoint/2010/main" val="2321249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anim calcmode="lin" valueType="num">
                                      <p:cBhvr>
                                        <p:cTn id="8"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7">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1000"/>
                                        <p:tgtEl>
                                          <p:spTgt spid="7">
                                            <p:txEl>
                                              <p:pRg st="4" end="4"/>
                                            </p:txEl>
                                          </p:spTgt>
                                        </p:tgtEl>
                                      </p:cBhvr>
                                    </p:animEffect>
                                    <p:anim calcmode="lin" valueType="num">
                                      <p:cBhvr>
                                        <p:cTn id="16"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7">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animEffect transition="in" filter="fade">
                                      <p:cBhvr>
                                        <p:cTn id="23" dur="1000"/>
                                        <p:tgtEl>
                                          <p:spTgt spid="7">
                                            <p:txEl>
                                              <p:pRg st="7" end="7"/>
                                            </p:txEl>
                                          </p:spTgt>
                                        </p:tgtEl>
                                      </p:cBhvr>
                                    </p:animEffect>
                                    <p:anim calcmode="lin" valueType="num">
                                      <p:cBhvr>
                                        <p:cTn id="24" dur="1000" fill="hold"/>
                                        <p:tgtEl>
                                          <p:spTgt spid="7">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7">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7">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7">
                                            <p:txEl>
                                              <p:pRg st="10" end="10"/>
                                            </p:txEl>
                                          </p:spTgt>
                                        </p:tgtEl>
                                        <p:attrNameLst>
                                          <p:attrName>style.visibility</p:attrName>
                                        </p:attrNameLst>
                                      </p:cBhvr>
                                      <p:to>
                                        <p:strVal val="visible"/>
                                      </p:to>
                                    </p:set>
                                    <p:animEffect transition="in" filter="fade">
                                      <p:cBhvr>
                                        <p:cTn id="31" dur="1000"/>
                                        <p:tgtEl>
                                          <p:spTgt spid="7">
                                            <p:txEl>
                                              <p:pRg st="10" end="10"/>
                                            </p:txEl>
                                          </p:spTgt>
                                        </p:tgtEl>
                                      </p:cBhvr>
                                    </p:animEffect>
                                    <p:anim calcmode="lin" valueType="num">
                                      <p:cBhvr>
                                        <p:cTn id="32" dur="1000" fill="hold"/>
                                        <p:tgtEl>
                                          <p:spTgt spid="7">
                                            <p:txEl>
                                              <p:pRg st="10" end="10"/>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7">
                                            <p:txEl>
                                              <p:pRg st="10" end="10"/>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7">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8" name="Rectangle 7"/>
          <p:cNvSpPr/>
          <p:nvPr/>
        </p:nvSpPr>
        <p:spPr>
          <a:xfrm>
            <a:off x="458596" y="1537675"/>
            <a:ext cx="8172422" cy="4242187"/>
          </a:xfrm>
          <a:prstGeom prst="rect">
            <a:avLst/>
          </a:prstGeom>
        </p:spPr>
        <p:txBody>
          <a:bodyPr wrap="square">
            <a:spAutoFit/>
          </a:bodyPr>
          <a:lstStyle/>
          <a:p>
            <a:pPr>
              <a:spcBef>
                <a:spcPts val="500"/>
              </a:spcBef>
            </a:pPr>
            <a:r>
              <a:rPr lang="en-US" sz="2000" b="1" dirty="0">
                <a:solidFill>
                  <a:srgbClr val="FFFFFF"/>
                </a:solidFill>
              </a:rPr>
              <a:t>Fire protection plan</a:t>
            </a:r>
          </a:p>
          <a:p>
            <a:pPr>
              <a:spcBef>
                <a:spcPts val="500"/>
              </a:spcBef>
            </a:pPr>
            <a:r>
              <a:rPr lang="en-US" sz="2000" dirty="0">
                <a:solidFill>
                  <a:srgbClr val="FFFFFF"/>
                </a:solidFill>
              </a:rPr>
              <a:t>A drawing that shows the details of the building’s sprinkler system.</a:t>
            </a:r>
          </a:p>
          <a:p>
            <a:pPr>
              <a:spcBef>
                <a:spcPts val="500"/>
              </a:spcBef>
            </a:pPr>
            <a:endParaRPr lang="en-US" sz="1600" dirty="0">
              <a:solidFill>
                <a:srgbClr val="FFFFFF"/>
              </a:solidFill>
            </a:endParaRPr>
          </a:p>
          <a:p>
            <a:pPr>
              <a:spcBef>
                <a:spcPts val="500"/>
              </a:spcBef>
            </a:pPr>
            <a:r>
              <a:rPr lang="en-US" sz="2000" b="1" dirty="0">
                <a:solidFill>
                  <a:srgbClr val="FFFFFF"/>
                </a:solidFill>
              </a:rPr>
              <a:t>Floor plan</a:t>
            </a:r>
          </a:p>
          <a:p>
            <a:pPr>
              <a:spcBef>
                <a:spcPts val="500"/>
              </a:spcBef>
            </a:pPr>
            <a:r>
              <a:rPr lang="en-US" sz="2000" dirty="0">
                <a:solidFill>
                  <a:srgbClr val="FFFFFF"/>
                </a:solidFill>
              </a:rPr>
              <a:t>A drawing that provides an aerial view of the layout of each room.</a:t>
            </a:r>
          </a:p>
          <a:p>
            <a:pPr>
              <a:spcBef>
                <a:spcPts val="500"/>
              </a:spcBef>
            </a:pPr>
            <a:endParaRPr lang="en-US" sz="1600" dirty="0">
              <a:solidFill>
                <a:srgbClr val="FFFFFF"/>
              </a:solidFill>
            </a:endParaRPr>
          </a:p>
          <a:p>
            <a:pPr>
              <a:spcBef>
                <a:spcPts val="500"/>
              </a:spcBef>
            </a:pPr>
            <a:r>
              <a:rPr lang="en-US" sz="2000" b="1" dirty="0">
                <a:solidFill>
                  <a:srgbClr val="FFFFFF"/>
                </a:solidFill>
              </a:rPr>
              <a:t>Foundation plan</a:t>
            </a:r>
          </a:p>
          <a:p>
            <a:pPr>
              <a:spcBef>
                <a:spcPts val="500"/>
              </a:spcBef>
            </a:pPr>
            <a:r>
              <a:rPr lang="en-US" sz="2000" dirty="0">
                <a:solidFill>
                  <a:srgbClr val="FFFFFF"/>
                </a:solidFill>
              </a:rPr>
              <a:t>A drawing that shows the layout and elevation of the building foundation.</a:t>
            </a:r>
          </a:p>
          <a:p>
            <a:pPr>
              <a:spcBef>
                <a:spcPts val="500"/>
              </a:spcBef>
            </a:pPr>
            <a:endParaRPr lang="en-US" sz="1600" dirty="0">
              <a:solidFill>
                <a:srgbClr val="FFFFFF"/>
              </a:solidFill>
            </a:endParaRPr>
          </a:p>
          <a:p>
            <a:pPr>
              <a:spcBef>
                <a:spcPts val="500"/>
              </a:spcBef>
            </a:pPr>
            <a:r>
              <a:rPr lang="en-US" sz="2000" b="1" dirty="0">
                <a:solidFill>
                  <a:srgbClr val="FFFFFF"/>
                </a:solidFill>
              </a:rPr>
              <a:t>HVAC</a:t>
            </a:r>
          </a:p>
          <a:p>
            <a:pPr>
              <a:spcBef>
                <a:spcPts val="500"/>
              </a:spcBef>
            </a:pPr>
            <a:r>
              <a:rPr lang="en-US" sz="2000" dirty="0">
                <a:solidFill>
                  <a:srgbClr val="FFFFFF"/>
                </a:solidFill>
              </a:rPr>
              <a:t>Heating, ventilating, and air conditioning.</a:t>
            </a:r>
          </a:p>
        </p:txBody>
      </p:sp>
    </p:spTree>
    <p:extLst>
      <p:ext uri="{BB962C8B-B14F-4D97-AF65-F5344CB8AC3E}">
        <p14:creationId xmlns:p14="http://schemas.microsoft.com/office/powerpoint/2010/main" val="354127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1000"/>
                                        <p:tgtEl>
                                          <p:spTgt spid="8">
                                            <p:txEl>
                                              <p:pRg st="1" end="1"/>
                                            </p:txEl>
                                          </p:spTgt>
                                        </p:tgtEl>
                                      </p:cBhvr>
                                    </p:animEffect>
                                    <p:anim calcmode="lin" valueType="num">
                                      <p:cBhvr>
                                        <p:cTn id="8"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8">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fade">
                                      <p:cBhvr>
                                        <p:cTn id="15" dur="1000"/>
                                        <p:tgtEl>
                                          <p:spTgt spid="8">
                                            <p:txEl>
                                              <p:pRg st="4" end="4"/>
                                            </p:txEl>
                                          </p:spTgt>
                                        </p:tgtEl>
                                      </p:cBhvr>
                                    </p:animEffect>
                                    <p:anim calcmode="lin" valueType="num">
                                      <p:cBhvr>
                                        <p:cTn id="16"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8">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8">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8">
                                            <p:txEl>
                                              <p:pRg st="7" end="7"/>
                                            </p:txEl>
                                          </p:spTgt>
                                        </p:tgtEl>
                                        <p:attrNameLst>
                                          <p:attrName>style.visibility</p:attrName>
                                        </p:attrNameLst>
                                      </p:cBhvr>
                                      <p:to>
                                        <p:strVal val="visible"/>
                                      </p:to>
                                    </p:set>
                                    <p:animEffect transition="in" filter="fade">
                                      <p:cBhvr>
                                        <p:cTn id="23" dur="1000"/>
                                        <p:tgtEl>
                                          <p:spTgt spid="8">
                                            <p:txEl>
                                              <p:pRg st="7" end="7"/>
                                            </p:txEl>
                                          </p:spTgt>
                                        </p:tgtEl>
                                      </p:cBhvr>
                                    </p:animEffect>
                                    <p:anim calcmode="lin" valueType="num">
                                      <p:cBhvr>
                                        <p:cTn id="24" dur="1000" fill="hold"/>
                                        <p:tgtEl>
                                          <p:spTgt spid="8">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8">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8">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8">
                                            <p:txEl>
                                              <p:pRg st="10" end="10"/>
                                            </p:txEl>
                                          </p:spTgt>
                                        </p:tgtEl>
                                        <p:attrNameLst>
                                          <p:attrName>style.visibility</p:attrName>
                                        </p:attrNameLst>
                                      </p:cBhvr>
                                      <p:to>
                                        <p:strVal val="visible"/>
                                      </p:to>
                                    </p:set>
                                    <p:animEffect transition="in" filter="fade">
                                      <p:cBhvr>
                                        <p:cTn id="31" dur="1000"/>
                                        <p:tgtEl>
                                          <p:spTgt spid="8">
                                            <p:txEl>
                                              <p:pRg st="10" end="10"/>
                                            </p:txEl>
                                          </p:spTgt>
                                        </p:tgtEl>
                                      </p:cBhvr>
                                    </p:animEffect>
                                    <p:anim calcmode="lin" valueType="num">
                                      <p:cBhvr>
                                        <p:cTn id="32" dur="1000" fill="hold"/>
                                        <p:tgtEl>
                                          <p:spTgt spid="8">
                                            <p:txEl>
                                              <p:pRg st="10" end="10"/>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8">
                                            <p:txEl>
                                              <p:pRg st="10" end="10"/>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8">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9" name="Rectangle 8"/>
          <p:cNvSpPr/>
          <p:nvPr/>
        </p:nvSpPr>
        <p:spPr>
          <a:xfrm>
            <a:off x="458594" y="1584300"/>
            <a:ext cx="8203421" cy="3908762"/>
          </a:xfrm>
          <a:prstGeom prst="rect">
            <a:avLst/>
          </a:prstGeom>
        </p:spPr>
        <p:txBody>
          <a:bodyPr wrap="square">
            <a:spAutoFit/>
          </a:bodyPr>
          <a:lstStyle/>
          <a:p>
            <a:r>
              <a:rPr lang="en-US" sz="2000" b="1" dirty="0">
                <a:solidFill>
                  <a:srgbClr val="FFFFFF"/>
                </a:solidFill>
              </a:rPr>
              <a:t>Legend</a:t>
            </a:r>
          </a:p>
          <a:p>
            <a:r>
              <a:rPr lang="en-US" sz="2000" dirty="0">
                <a:solidFill>
                  <a:srgbClr val="FFFFFF"/>
                </a:solidFill>
              </a:rPr>
              <a:t>A description of the symbols and abbreviations used in a set of drawings.</a:t>
            </a:r>
          </a:p>
          <a:p>
            <a:endParaRPr lang="en-US" sz="1600" dirty="0">
              <a:solidFill>
                <a:srgbClr val="FFFFFF"/>
              </a:solidFill>
            </a:endParaRPr>
          </a:p>
          <a:p>
            <a:r>
              <a:rPr lang="en-US" sz="2000" b="1" dirty="0">
                <a:solidFill>
                  <a:srgbClr val="FFFFFF"/>
                </a:solidFill>
              </a:rPr>
              <a:t>Mechanical plans</a:t>
            </a:r>
          </a:p>
          <a:p>
            <a:r>
              <a:rPr lang="en-US" sz="2000" dirty="0">
                <a:solidFill>
                  <a:srgbClr val="FFFFFF"/>
                </a:solidFill>
              </a:rPr>
              <a:t>Engineered drawings that show the mechanical systems, such as motors and piping.</a:t>
            </a:r>
          </a:p>
          <a:p>
            <a:endParaRPr lang="en-US" sz="1600" dirty="0">
              <a:solidFill>
                <a:srgbClr val="FFFFFF"/>
              </a:solidFill>
            </a:endParaRPr>
          </a:p>
          <a:p>
            <a:r>
              <a:rPr lang="en-US" sz="2000" b="1" dirty="0">
                <a:solidFill>
                  <a:srgbClr val="FFFFFF"/>
                </a:solidFill>
              </a:rPr>
              <a:t>Piping and instrumentation drawings (P&amp;IDs)</a:t>
            </a:r>
          </a:p>
          <a:p>
            <a:r>
              <a:rPr lang="en-US" sz="2000" dirty="0">
                <a:solidFill>
                  <a:srgbClr val="FFFFFF"/>
                </a:solidFill>
              </a:rPr>
              <a:t>Schematic diagrams of a complete piping system.</a:t>
            </a:r>
          </a:p>
          <a:p>
            <a:endParaRPr lang="en-US" sz="1600" dirty="0">
              <a:solidFill>
                <a:srgbClr val="FFFFFF"/>
              </a:solidFill>
            </a:endParaRPr>
          </a:p>
          <a:p>
            <a:r>
              <a:rPr lang="en-US" sz="2000" b="1" dirty="0">
                <a:solidFill>
                  <a:srgbClr val="FFFFFF"/>
                </a:solidFill>
              </a:rPr>
              <a:t>Plumbing isometric drawing</a:t>
            </a:r>
          </a:p>
          <a:p>
            <a:r>
              <a:rPr lang="en-US" sz="2000" dirty="0">
                <a:solidFill>
                  <a:srgbClr val="FFFFFF"/>
                </a:solidFill>
              </a:rPr>
              <a:t>A type of three-dimensional drawing that depicts a plumbing system.</a:t>
            </a:r>
            <a:r>
              <a:rPr lang="en-US" sz="2000" b="1" dirty="0">
                <a:solidFill>
                  <a:srgbClr val="FFFFFF"/>
                </a:solidFill>
              </a:rPr>
              <a:t> </a:t>
            </a:r>
            <a:endParaRPr lang="en-US" sz="2000" dirty="0">
              <a:solidFill>
                <a:srgbClr val="FFFFFF"/>
              </a:solidFill>
            </a:endParaRPr>
          </a:p>
        </p:txBody>
      </p:sp>
    </p:spTree>
    <p:extLst>
      <p:ext uri="{BB962C8B-B14F-4D97-AF65-F5344CB8AC3E}">
        <p14:creationId xmlns:p14="http://schemas.microsoft.com/office/powerpoint/2010/main" val="147026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1000"/>
                                        <p:tgtEl>
                                          <p:spTgt spid="9">
                                            <p:txEl>
                                              <p:pRg st="1" end="1"/>
                                            </p:txEl>
                                          </p:spTgt>
                                        </p:tgtEl>
                                      </p:cBhvr>
                                    </p:animEffect>
                                    <p:anim calcmode="lin" valueType="num">
                                      <p:cBhvr>
                                        <p:cTn id="8"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animEffect transition="in" filter="fade">
                                      <p:cBhvr>
                                        <p:cTn id="15" dur="1000"/>
                                        <p:tgtEl>
                                          <p:spTgt spid="9">
                                            <p:txEl>
                                              <p:pRg st="4" end="4"/>
                                            </p:txEl>
                                          </p:spTgt>
                                        </p:tgtEl>
                                      </p:cBhvr>
                                    </p:animEffect>
                                    <p:anim calcmode="lin" valueType="num">
                                      <p:cBhvr>
                                        <p:cTn id="16"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9">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9">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animEffect transition="in" filter="fade">
                                      <p:cBhvr>
                                        <p:cTn id="23" dur="1000"/>
                                        <p:tgtEl>
                                          <p:spTgt spid="9">
                                            <p:txEl>
                                              <p:pRg st="7" end="7"/>
                                            </p:txEl>
                                          </p:spTgt>
                                        </p:tgtEl>
                                      </p:cBhvr>
                                    </p:animEffect>
                                    <p:anim calcmode="lin" valueType="num">
                                      <p:cBhvr>
                                        <p:cTn id="24" dur="1000" fill="hold"/>
                                        <p:tgtEl>
                                          <p:spTgt spid="9">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9">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9">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9">
                                            <p:txEl>
                                              <p:pRg st="10" end="10"/>
                                            </p:txEl>
                                          </p:spTgt>
                                        </p:tgtEl>
                                        <p:attrNameLst>
                                          <p:attrName>style.visibility</p:attrName>
                                        </p:attrNameLst>
                                      </p:cBhvr>
                                      <p:to>
                                        <p:strVal val="visible"/>
                                      </p:to>
                                    </p:set>
                                    <p:animEffect transition="in" filter="fade">
                                      <p:cBhvr>
                                        <p:cTn id="31" dur="1000"/>
                                        <p:tgtEl>
                                          <p:spTgt spid="9">
                                            <p:txEl>
                                              <p:pRg st="10" end="10"/>
                                            </p:txEl>
                                          </p:spTgt>
                                        </p:tgtEl>
                                      </p:cBhvr>
                                    </p:animEffect>
                                    <p:anim calcmode="lin" valueType="num">
                                      <p:cBhvr>
                                        <p:cTn id="32" dur="1000" fill="hold"/>
                                        <p:tgtEl>
                                          <p:spTgt spid="9">
                                            <p:txEl>
                                              <p:pRg st="10" end="10"/>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9">
                                            <p:txEl>
                                              <p:pRg st="10" end="10"/>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9">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10" name="Rectangle 9"/>
          <p:cNvSpPr/>
          <p:nvPr/>
        </p:nvSpPr>
        <p:spPr>
          <a:xfrm>
            <a:off x="458596" y="1632695"/>
            <a:ext cx="8125386" cy="3908762"/>
          </a:xfrm>
          <a:prstGeom prst="rect">
            <a:avLst/>
          </a:prstGeom>
        </p:spPr>
        <p:txBody>
          <a:bodyPr wrap="square">
            <a:spAutoFit/>
          </a:bodyPr>
          <a:lstStyle/>
          <a:p>
            <a:r>
              <a:rPr lang="en-US" sz="2000" b="1" dirty="0">
                <a:solidFill>
                  <a:srgbClr val="FFFFFF"/>
                </a:solidFill>
              </a:rPr>
              <a:t>Plumbing plans</a:t>
            </a:r>
          </a:p>
          <a:p>
            <a:r>
              <a:rPr lang="en-US" sz="2000" dirty="0">
                <a:solidFill>
                  <a:srgbClr val="FFFFFF"/>
                </a:solidFill>
              </a:rPr>
              <a:t>Engineered drawings that show the layout for the plumbing system.</a:t>
            </a:r>
          </a:p>
          <a:p>
            <a:endParaRPr lang="en-US" sz="1600" dirty="0">
              <a:solidFill>
                <a:srgbClr val="FFFFFF"/>
              </a:solidFill>
            </a:endParaRPr>
          </a:p>
          <a:p>
            <a:r>
              <a:rPr lang="en-US" sz="2000" b="1" dirty="0">
                <a:solidFill>
                  <a:srgbClr val="FFFFFF"/>
                </a:solidFill>
              </a:rPr>
              <a:t>Roof plan</a:t>
            </a:r>
          </a:p>
          <a:p>
            <a:r>
              <a:rPr lang="en-US" sz="2000" dirty="0">
                <a:solidFill>
                  <a:srgbClr val="FFFFFF"/>
                </a:solidFill>
              </a:rPr>
              <a:t>A drawing of the view of the roof from above the building.</a:t>
            </a:r>
          </a:p>
          <a:p>
            <a:endParaRPr lang="en-US" sz="1600" dirty="0">
              <a:solidFill>
                <a:srgbClr val="FFFFFF"/>
              </a:solidFill>
            </a:endParaRPr>
          </a:p>
          <a:p>
            <a:r>
              <a:rPr lang="en-US" sz="2000" b="1" dirty="0">
                <a:solidFill>
                  <a:srgbClr val="FFFFFF"/>
                </a:solidFill>
              </a:rPr>
              <a:t>Scale</a:t>
            </a:r>
          </a:p>
          <a:p>
            <a:r>
              <a:rPr lang="en-US" sz="2000" dirty="0">
                <a:solidFill>
                  <a:srgbClr val="FFFFFF"/>
                </a:solidFill>
              </a:rPr>
              <a:t>The ratio between the size of a drawing of an object and the size of the actual object.</a:t>
            </a:r>
          </a:p>
          <a:p>
            <a:endParaRPr lang="en-US" sz="1600" dirty="0">
              <a:solidFill>
                <a:srgbClr val="FFFFFF"/>
              </a:solidFill>
            </a:endParaRPr>
          </a:p>
          <a:p>
            <a:r>
              <a:rPr lang="en-US" sz="2000" b="1" dirty="0">
                <a:solidFill>
                  <a:srgbClr val="FFFFFF"/>
                </a:solidFill>
              </a:rPr>
              <a:t>Schematic</a:t>
            </a:r>
          </a:p>
          <a:p>
            <a:r>
              <a:rPr lang="en-US" sz="2000" dirty="0">
                <a:solidFill>
                  <a:srgbClr val="FFFFFF"/>
                </a:solidFill>
              </a:rPr>
              <a:t>A one-line drawing showing the flow path for electrical circuitry or the relationship of all parts of a system.</a:t>
            </a:r>
          </a:p>
        </p:txBody>
      </p:sp>
    </p:spTree>
    <p:extLst>
      <p:ext uri="{BB962C8B-B14F-4D97-AF65-F5344CB8AC3E}">
        <p14:creationId xmlns:p14="http://schemas.microsoft.com/office/powerpoint/2010/main" val="183157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1000"/>
                                        <p:tgtEl>
                                          <p:spTgt spid="10">
                                            <p:txEl>
                                              <p:pRg st="1" end="1"/>
                                            </p:txEl>
                                          </p:spTgt>
                                        </p:tgtEl>
                                      </p:cBhvr>
                                    </p:animEffect>
                                    <p:anim calcmode="lin" valueType="num">
                                      <p:cBhvr>
                                        <p:cTn id="8"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0">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animEffect transition="in" filter="fade">
                                      <p:cBhvr>
                                        <p:cTn id="15" dur="1000"/>
                                        <p:tgtEl>
                                          <p:spTgt spid="10">
                                            <p:txEl>
                                              <p:pRg st="4" end="4"/>
                                            </p:txEl>
                                          </p:spTgt>
                                        </p:tgtEl>
                                      </p:cBhvr>
                                    </p:animEffect>
                                    <p:anim calcmode="lin" valueType="num">
                                      <p:cBhvr>
                                        <p:cTn id="16"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0">
                                            <p:txEl>
                                              <p:pRg st="4" end="4"/>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0">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0">
                                            <p:txEl>
                                              <p:pRg st="7" end="7"/>
                                            </p:txEl>
                                          </p:spTgt>
                                        </p:tgtEl>
                                        <p:attrNameLst>
                                          <p:attrName>style.visibility</p:attrName>
                                        </p:attrNameLst>
                                      </p:cBhvr>
                                      <p:to>
                                        <p:strVal val="visible"/>
                                      </p:to>
                                    </p:set>
                                    <p:animEffect transition="in" filter="fade">
                                      <p:cBhvr>
                                        <p:cTn id="23" dur="1000"/>
                                        <p:tgtEl>
                                          <p:spTgt spid="10">
                                            <p:txEl>
                                              <p:pRg st="7" end="7"/>
                                            </p:txEl>
                                          </p:spTgt>
                                        </p:tgtEl>
                                      </p:cBhvr>
                                    </p:animEffect>
                                    <p:anim calcmode="lin" valueType="num">
                                      <p:cBhvr>
                                        <p:cTn id="24" dur="1000" fill="hold"/>
                                        <p:tgtEl>
                                          <p:spTgt spid="10">
                                            <p:txEl>
                                              <p:pRg st="7" end="7"/>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0">
                                            <p:txEl>
                                              <p:pRg st="7" end="7"/>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0">
                                            <p:txEl>
                                              <p:pRg st="10" end="10"/>
                                            </p:txEl>
                                          </p:spTgt>
                                        </p:tgtEl>
                                        <p:attrNameLst>
                                          <p:attrName>style.visibility</p:attrName>
                                        </p:attrNameLst>
                                      </p:cBhvr>
                                      <p:to>
                                        <p:strVal val="visible"/>
                                      </p:to>
                                    </p:set>
                                    <p:animEffect transition="in" filter="fade">
                                      <p:cBhvr>
                                        <p:cTn id="31" dur="1000"/>
                                        <p:tgtEl>
                                          <p:spTgt spid="10">
                                            <p:txEl>
                                              <p:pRg st="10" end="10"/>
                                            </p:txEl>
                                          </p:spTgt>
                                        </p:tgtEl>
                                      </p:cBhvr>
                                    </p:animEffect>
                                    <p:anim calcmode="lin" valueType="num">
                                      <p:cBhvr>
                                        <p:cTn id="32" dur="1000" fill="hold"/>
                                        <p:tgtEl>
                                          <p:spTgt spid="10">
                                            <p:txEl>
                                              <p:pRg st="10" end="10"/>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0">
                                            <p:txEl>
                                              <p:pRg st="10" end="10"/>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0">
                                            <p:txEl>
                                              <p:pRg st="10" end="10"/>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 – Trade Terms</a:t>
            </a:r>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
        <p:nvSpPr>
          <p:cNvPr id="11" name="Rectangle 10"/>
          <p:cNvSpPr/>
          <p:nvPr/>
        </p:nvSpPr>
        <p:spPr>
          <a:xfrm>
            <a:off x="458596" y="1584936"/>
            <a:ext cx="8125386" cy="4375557"/>
          </a:xfrm>
          <a:prstGeom prst="rect">
            <a:avLst/>
          </a:prstGeom>
        </p:spPr>
        <p:txBody>
          <a:bodyPr wrap="square">
            <a:spAutoFit/>
          </a:bodyPr>
          <a:lstStyle/>
          <a:p>
            <a:pPr>
              <a:spcAft>
                <a:spcPts val="0"/>
              </a:spcAft>
            </a:pPr>
            <a:r>
              <a:rPr lang="en-US" sz="2000" b="1" dirty="0">
                <a:solidFill>
                  <a:srgbClr val="FFFFFF"/>
                </a:solidFill>
              </a:rPr>
              <a:t>Section drawing</a:t>
            </a:r>
          </a:p>
          <a:p>
            <a:pPr>
              <a:spcAft>
                <a:spcPts val="1200"/>
              </a:spcAft>
            </a:pPr>
            <a:r>
              <a:rPr lang="en-US" sz="2000" dirty="0">
                <a:solidFill>
                  <a:srgbClr val="FFFFFF"/>
                </a:solidFill>
              </a:rPr>
              <a:t>A cross-sectional view of a specific location, showing the inside of an object or building.</a:t>
            </a:r>
          </a:p>
          <a:p>
            <a:pPr>
              <a:spcAft>
                <a:spcPts val="0"/>
              </a:spcAft>
            </a:pPr>
            <a:r>
              <a:rPr lang="en-US" sz="2000" b="1" dirty="0">
                <a:solidFill>
                  <a:srgbClr val="FFFFFF"/>
                </a:solidFill>
              </a:rPr>
              <a:t>Specifications</a:t>
            </a:r>
          </a:p>
          <a:p>
            <a:pPr>
              <a:spcAft>
                <a:spcPts val="1200"/>
              </a:spcAft>
            </a:pPr>
            <a:r>
              <a:rPr lang="en-US" sz="2000" dirty="0">
                <a:solidFill>
                  <a:srgbClr val="FFFFFF"/>
                </a:solidFill>
              </a:rPr>
              <a:t>Precise written presentation of the details of a plan.</a:t>
            </a:r>
          </a:p>
          <a:p>
            <a:pPr>
              <a:spcAft>
                <a:spcPts val="0"/>
              </a:spcAft>
            </a:pPr>
            <a:r>
              <a:rPr lang="en-US" sz="2000" b="1" dirty="0">
                <a:solidFill>
                  <a:srgbClr val="FFFFFF"/>
                </a:solidFill>
              </a:rPr>
              <a:t>Structural plans</a:t>
            </a:r>
          </a:p>
          <a:p>
            <a:pPr>
              <a:spcAft>
                <a:spcPts val="1200"/>
              </a:spcAft>
            </a:pPr>
            <a:r>
              <a:rPr lang="en-US" sz="2000" dirty="0">
                <a:solidFill>
                  <a:srgbClr val="FFFFFF"/>
                </a:solidFill>
              </a:rPr>
              <a:t>A set of engineered drawings used to support the architectural design.</a:t>
            </a:r>
          </a:p>
          <a:p>
            <a:pPr>
              <a:spcAft>
                <a:spcPts val="0"/>
              </a:spcAft>
            </a:pPr>
            <a:r>
              <a:rPr lang="en-US" sz="2000" b="1" dirty="0">
                <a:solidFill>
                  <a:srgbClr val="FFFFFF"/>
                </a:solidFill>
              </a:rPr>
              <a:t>Symbol</a:t>
            </a:r>
            <a:endParaRPr lang="en-US" sz="2000" dirty="0">
              <a:solidFill>
                <a:srgbClr val="FFFFFF"/>
              </a:solidFill>
            </a:endParaRPr>
          </a:p>
          <a:p>
            <a:pPr>
              <a:spcAft>
                <a:spcPts val="1200"/>
              </a:spcAft>
            </a:pPr>
            <a:r>
              <a:rPr lang="en-US" sz="2000" dirty="0">
                <a:solidFill>
                  <a:srgbClr val="FFFFFF"/>
                </a:solidFill>
              </a:rPr>
              <a:t>A drawing that represents a material or component on a plan.</a:t>
            </a:r>
            <a:endParaRPr lang="en-US" sz="2000" b="1" dirty="0">
              <a:solidFill>
                <a:srgbClr val="FFFFFF"/>
              </a:solidFill>
            </a:endParaRPr>
          </a:p>
          <a:p>
            <a:pPr>
              <a:spcAft>
                <a:spcPts val="0"/>
              </a:spcAft>
            </a:pPr>
            <a:r>
              <a:rPr lang="en-US" sz="2000" b="1" dirty="0">
                <a:solidFill>
                  <a:srgbClr val="FFFFFF"/>
                </a:solidFill>
              </a:rPr>
              <a:t>Title block</a:t>
            </a:r>
          </a:p>
          <a:p>
            <a:pPr>
              <a:spcAft>
                <a:spcPts val="600"/>
              </a:spcAft>
            </a:pPr>
            <a:r>
              <a:rPr lang="en-US" sz="2000" dirty="0">
                <a:solidFill>
                  <a:srgbClr val="FFFFFF"/>
                </a:solidFill>
              </a:rPr>
              <a:t>A part of a drawing sheet that includes some general information about the project. </a:t>
            </a:r>
          </a:p>
        </p:txBody>
      </p:sp>
    </p:spTree>
    <p:extLst>
      <p:ext uri="{BB962C8B-B14F-4D97-AF65-F5344CB8AC3E}">
        <p14:creationId xmlns:p14="http://schemas.microsoft.com/office/powerpoint/2010/main" val="363245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1">
                                            <p:txEl>
                                              <p:pRg st="1" end="1"/>
                                            </p:txEl>
                                          </p:spTgt>
                                        </p:tgtEl>
                                        <p:attrNameLst>
                                          <p:attrName>style.visibility</p:attrName>
                                        </p:attrNameLst>
                                      </p:cBhvr>
                                      <p:to>
                                        <p:strVal val="visible"/>
                                      </p:to>
                                    </p:set>
                                    <p:animEffect transition="in" filter="fade">
                                      <p:cBhvr>
                                        <p:cTn id="7" dur="1000"/>
                                        <p:tgtEl>
                                          <p:spTgt spid="11">
                                            <p:txEl>
                                              <p:pRg st="1" end="1"/>
                                            </p:txEl>
                                          </p:spTgt>
                                        </p:tgtEl>
                                      </p:cBhvr>
                                    </p:animEffect>
                                    <p:anim calcmode="lin" valueType="num">
                                      <p:cBhvr>
                                        <p:cTn id="8"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1">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animEffect transition="in" filter="fade">
                                      <p:cBhvr>
                                        <p:cTn id="15" dur="1000"/>
                                        <p:tgtEl>
                                          <p:spTgt spid="11">
                                            <p:txEl>
                                              <p:pRg st="3" end="3"/>
                                            </p:txEl>
                                          </p:spTgt>
                                        </p:tgtEl>
                                      </p:cBhvr>
                                    </p:animEffect>
                                    <p:anim calcmode="lin" valueType="num">
                                      <p:cBhvr>
                                        <p:cTn id="16" dur="1000" fill="hold"/>
                                        <p:tgtEl>
                                          <p:spTgt spid="11">
                                            <p:txEl>
                                              <p:pRg st="3" end="3"/>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1">
                                            <p:txEl>
                                              <p:pRg st="3" end="3"/>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1">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animEffect transition="in" filter="fade">
                                      <p:cBhvr>
                                        <p:cTn id="23" dur="1000"/>
                                        <p:tgtEl>
                                          <p:spTgt spid="11">
                                            <p:txEl>
                                              <p:pRg st="5" end="5"/>
                                            </p:txEl>
                                          </p:spTgt>
                                        </p:tgtEl>
                                      </p:cBhvr>
                                    </p:animEffect>
                                    <p:anim calcmode="lin" valueType="num">
                                      <p:cBhvr>
                                        <p:cTn id="24" dur="1000" fill="hold"/>
                                        <p:tgtEl>
                                          <p:spTgt spid="11">
                                            <p:txEl>
                                              <p:pRg st="5" end="5"/>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1">
                                            <p:txEl>
                                              <p:pRg st="5" end="5"/>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1">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animEffect transition="in" filter="fade">
                                      <p:cBhvr>
                                        <p:cTn id="31" dur="1000"/>
                                        <p:tgtEl>
                                          <p:spTgt spid="11">
                                            <p:txEl>
                                              <p:pRg st="7" end="7"/>
                                            </p:txEl>
                                          </p:spTgt>
                                        </p:tgtEl>
                                      </p:cBhvr>
                                    </p:animEffect>
                                    <p:anim calcmode="lin" valueType="num">
                                      <p:cBhvr>
                                        <p:cTn id="32" dur="1000" fill="hold"/>
                                        <p:tgtEl>
                                          <p:spTgt spid="11">
                                            <p:txEl>
                                              <p:pRg st="7" end="7"/>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1">
                                            <p:txEl>
                                              <p:pRg st="7" end="7"/>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
                                            <p:txEl>
                                              <p:pRg st="7" end="7"/>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11">
                                            <p:txEl>
                                              <p:pRg st="9" end="9"/>
                                            </p:txEl>
                                          </p:spTgt>
                                        </p:tgtEl>
                                        <p:attrNameLst>
                                          <p:attrName>style.visibility</p:attrName>
                                        </p:attrNameLst>
                                      </p:cBhvr>
                                      <p:to>
                                        <p:strVal val="visible"/>
                                      </p:to>
                                    </p:set>
                                    <p:animEffect transition="in" filter="fade">
                                      <p:cBhvr>
                                        <p:cTn id="39" dur="1000"/>
                                        <p:tgtEl>
                                          <p:spTgt spid="11">
                                            <p:txEl>
                                              <p:pRg st="9" end="9"/>
                                            </p:txEl>
                                          </p:spTgt>
                                        </p:tgtEl>
                                      </p:cBhvr>
                                    </p:animEffect>
                                    <p:anim calcmode="lin" valueType="num">
                                      <p:cBhvr>
                                        <p:cTn id="40" dur="1000" fill="hold"/>
                                        <p:tgtEl>
                                          <p:spTgt spid="11">
                                            <p:txEl>
                                              <p:pRg st="9" end="9"/>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11">
                                            <p:txEl>
                                              <p:pRg st="9" end="9"/>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1">
                                            <p:txEl>
                                              <p:pRg st="9" end="9"/>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Session…</a:t>
            </a:r>
          </a:p>
        </p:txBody>
      </p:sp>
      <p:sp>
        <p:nvSpPr>
          <p:cNvPr id="3" name="Text Placeholder 2"/>
          <p:cNvSpPr>
            <a:spLocks noGrp="1"/>
          </p:cNvSpPr>
          <p:nvPr>
            <p:ph type="body" sz="quarter" idx="11"/>
          </p:nvPr>
        </p:nvSpPr>
        <p:spPr/>
        <p:txBody>
          <a:bodyPr/>
          <a:lstStyle/>
          <a:p>
            <a:pPr marL="0" indent="0" algn="ctr">
              <a:buNone/>
            </a:pPr>
            <a:endParaRPr lang="en-US" sz="2400" b="1" u="sng" dirty="0"/>
          </a:p>
          <a:p>
            <a:pPr marL="0" indent="0" algn="ctr">
              <a:buNone/>
            </a:pPr>
            <a:r>
              <a:rPr lang="en-US" sz="2400" b="1" dirty="0"/>
              <a:t>IDENTIFYING DRAWING ELEMENTS; DIMENSIONS AND DRAWING SCALES; USING SCALES</a:t>
            </a:r>
          </a:p>
          <a:p>
            <a:pPr marL="0" indent="0" algn="ctr">
              <a:buNone/>
            </a:pPr>
            <a:endParaRPr lang="en-US" sz="2400" dirty="0"/>
          </a:p>
          <a:p>
            <a:pPr marL="0" indent="0" algn="ctr">
              <a:buNone/>
            </a:pPr>
            <a:r>
              <a:rPr lang="en-US" sz="2400" dirty="0"/>
              <a:t>Read Sections 1.3.0 through 1.5.3. </a:t>
            </a:r>
            <a:br>
              <a:rPr lang="en-US" sz="2400" dirty="0"/>
            </a:br>
            <a:r>
              <a:rPr lang="en-US" sz="2400" dirty="0"/>
              <a:t>Complete the Section 1.0.0 Review.</a:t>
            </a:r>
          </a:p>
          <a:p>
            <a:pPr marL="0" indent="0" algn="ctr">
              <a:buNone/>
            </a:pPr>
            <a:endParaRPr lang="en-US" sz="2400" dirty="0"/>
          </a:p>
        </p:txBody>
      </p:sp>
      <p:sp>
        <p:nvSpPr>
          <p:cNvPr id="4" name="Footer Placeholder 3"/>
          <p:cNvSpPr>
            <a:spLocks noGrp="1"/>
          </p:cNvSpPr>
          <p:nvPr>
            <p:ph type="ftr" sz="quarter" idx="12"/>
          </p:nvPr>
        </p:nvSpPr>
        <p:spPr/>
        <p:txBody>
          <a:bodyPr/>
          <a:lstStyle/>
          <a:p>
            <a:pPr>
              <a:buFont typeface="Arial"/>
              <a:buNone/>
              <a:defRPr/>
            </a:pPr>
            <a:r>
              <a:rPr lang="en-US">
                <a:effectLst>
                  <a:glow rad="139700">
                    <a:schemeClr val="bg1">
                      <a:alpha val="10000"/>
                    </a:schemeClr>
                  </a:glow>
                </a:effectLst>
              </a:rPr>
              <a:t>Introduction to Construction Drawings 00105-15</a:t>
            </a:r>
            <a:endParaRPr lang="en-US" dirty="0">
              <a:effectLst>
                <a:glow rad="139700">
                  <a:schemeClr val="bg1">
                    <a:alpha val="10000"/>
                  </a:schemeClr>
                </a:glow>
              </a:effectLst>
            </a:endParaRPr>
          </a:p>
        </p:txBody>
      </p:sp>
    </p:spTree>
    <p:extLst>
      <p:ext uri="{BB962C8B-B14F-4D97-AF65-F5344CB8AC3E}">
        <p14:creationId xmlns:p14="http://schemas.microsoft.com/office/powerpoint/2010/main" val="1193049236"/>
      </p:ext>
    </p:extLst>
  </p:cSld>
  <p:clrMapOvr>
    <a:masterClrMapping/>
  </p:clrMapOvr>
</p:sld>
</file>

<file path=ppt/theme/theme1.xml><?xml version="1.0" encoding="utf-8"?>
<a:theme xmlns:a="http://schemas.openxmlformats.org/drawingml/2006/main" name="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bj and P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ain Cont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Main Content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6273</TotalTime>
  <Words>1773</Words>
  <Application>Microsoft Macintosh PowerPoint</Application>
  <PresentationFormat>On-screen Show (4:3)</PresentationFormat>
  <Paragraphs>206</Paragraphs>
  <Slides>26</Slides>
  <Notes>21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26</vt:i4>
      </vt:variant>
    </vt:vector>
  </HeadingPairs>
  <TitlesOfParts>
    <vt:vector size="35" baseType="lpstr">
      <vt:lpstr>ＭＳ Ｐゴシック</vt:lpstr>
      <vt:lpstr>Arial</vt:lpstr>
      <vt:lpstr>Calibri</vt:lpstr>
      <vt:lpstr>Verdana</vt:lpstr>
      <vt:lpstr>PPT Template</vt:lpstr>
      <vt:lpstr>Obj and PT master</vt:lpstr>
      <vt:lpstr>Main Content</vt:lpstr>
      <vt:lpstr>Main Content master</vt:lpstr>
      <vt:lpstr>1_PPT Template</vt:lpstr>
      <vt:lpstr>PowerPoint Presentation</vt:lpstr>
      <vt:lpstr>PowerPoint Presentation</vt:lpstr>
      <vt:lpstr>Session One Objectives</vt:lpstr>
      <vt:lpstr>Session One Perfromance Task</vt:lpstr>
      <vt:lpstr>Section 1.1.0 – Drawing Types</vt:lpstr>
      <vt:lpstr>Section 1.1.1 – Civil Drawings</vt:lpstr>
      <vt:lpstr>Section 1.1.1 – Civil Drawings</vt:lpstr>
      <vt:lpstr>Section 1.1.2 – Architectural Drawings</vt:lpstr>
      <vt:lpstr>Section 1.1.2 – Architectural Drawings</vt:lpstr>
      <vt:lpstr>Section 1.1.2 – Architectural Drawings</vt:lpstr>
      <vt:lpstr>Section 1.1.3 – Structural Drawings</vt:lpstr>
      <vt:lpstr>Section 1.1.3 – Structural Drawings</vt:lpstr>
      <vt:lpstr>Section 1.1.4 – Mechanical Plans </vt:lpstr>
      <vt:lpstr>Section 1.1.5 – Plumbing Drawings</vt:lpstr>
      <vt:lpstr>Section 1.1.6 – Electrical Plans</vt:lpstr>
      <vt:lpstr>Section 1.1.6 – Electrical Plans</vt:lpstr>
      <vt:lpstr>Section 1.2.1 – Title Block</vt:lpstr>
      <vt:lpstr>Section 1.2.4 – Revision Block</vt:lpstr>
      <vt:lpstr>Wrap Up – Trade Terms</vt:lpstr>
      <vt:lpstr>Wrap Up – Trade Terms</vt:lpstr>
      <vt:lpstr>Wrap Up – Trade Terms</vt:lpstr>
      <vt:lpstr>Wrap Up – Trade Terms</vt:lpstr>
      <vt:lpstr>Wrap Up – Trade Terms</vt:lpstr>
      <vt:lpstr>Wrap Up – Trade Terms</vt:lpstr>
      <vt:lpstr>Wrap Up – Trade Terms</vt:lpstr>
      <vt:lpstr>Next Session…</vt:lpstr>
    </vt:vector>
  </TitlesOfParts>
  <Company>NCCER</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 Davis</dc:creator>
  <cp:lastModifiedBy>Karyn Payne</cp:lastModifiedBy>
  <cp:revision>638</cp:revision>
  <dcterms:created xsi:type="dcterms:W3CDTF">2014-11-24T19:03:08Z</dcterms:created>
  <dcterms:modified xsi:type="dcterms:W3CDTF">2018-08-07T14:08:46Z</dcterms:modified>
</cp:coreProperties>
</file>